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4" r:id="rId3"/>
    <p:sldId id="298" r:id="rId4"/>
    <p:sldId id="265" r:id="rId5"/>
    <p:sldId id="266" r:id="rId6"/>
    <p:sldId id="269" r:id="rId7"/>
    <p:sldId id="270" r:id="rId8"/>
    <p:sldId id="271" r:id="rId9"/>
    <p:sldId id="272" r:id="rId10"/>
    <p:sldId id="273" r:id="rId11"/>
    <p:sldId id="274" r:id="rId12"/>
    <p:sldId id="276" r:id="rId13"/>
    <p:sldId id="277" r:id="rId14"/>
    <p:sldId id="278" r:id="rId15"/>
    <p:sldId id="279" r:id="rId16"/>
    <p:sldId id="280" r:id="rId17"/>
    <p:sldId id="281" r:id="rId18"/>
    <p:sldId id="28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589" autoAdjust="0"/>
  </p:normalViewPr>
  <p:slideViewPr>
    <p:cSldViewPr snapToGrid="0" snapToObjects="1">
      <p:cViewPr varScale="1">
        <p:scale>
          <a:sx n="80" d="100"/>
          <a:sy n="80" d="100"/>
        </p:scale>
        <p:origin x="-12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OrAo8oBBFI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Lecture 1</a:t>
            </a:r>
          </a:p>
          <a:p>
            <a:pPr algn="l"/>
            <a:r>
              <a:rPr lang="en-US" b="1" dirty="0" smtClean="0"/>
              <a:t>Introduction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Quantified Self definition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smtClean="0"/>
              <a:t>Term first coined by Gary Wolf and Kevin Kelly in Wired Magazine</a:t>
            </a:r>
          </a:p>
          <a:p>
            <a:r>
              <a:rPr lang="en-US" dirty="0" smtClean="0"/>
              <a:t>Let’s watch a video first:</a:t>
            </a:r>
          </a:p>
          <a:p>
            <a:pPr marL="457200" lvl="1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://www.youtube.com/watch?v=</a:t>
            </a:r>
            <a:r>
              <a:rPr lang="en-US" dirty="0" smtClean="0">
                <a:hlinkClick r:id="rId2"/>
              </a:rPr>
              <a:t>OrAo8oBBFIo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4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Quantified Self definition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smtClean="0"/>
              <a:t>What is the quantified self?</a:t>
            </a:r>
          </a:p>
          <a:p>
            <a:pPr lvl="1"/>
            <a:r>
              <a:rPr lang="en-US" dirty="0" smtClean="0"/>
              <a:t>Swan </a:t>
            </a:r>
            <a:r>
              <a:rPr lang="en-US" dirty="0"/>
              <a:t>(2013): “</a:t>
            </a:r>
            <a:r>
              <a:rPr lang="en-US" i="1" dirty="0"/>
              <a:t>The quantified self is any individual engaged in the self-tracking </a:t>
            </a:r>
            <a:r>
              <a:rPr lang="en-US" i="1" dirty="0" smtClean="0"/>
              <a:t>of any </a:t>
            </a:r>
            <a:r>
              <a:rPr lang="en-US" i="1" dirty="0"/>
              <a:t>kind of biological, physical, behavioral, or environmental information. There </a:t>
            </a:r>
            <a:r>
              <a:rPr lang="en-US" i="1" dirty="0" smtClean="0"/>
              <a:t>is a </a:t>
            </a:r>
            <a:r>
              <a:rPr lang="en-US" i="1" dirty="0"/>
              <a:t>proactive stance toward obtaining information and acting on </a:t>
            </a:r>
            <a:r>
              <a:rPr lang="en-US" i="1" dirty="0" smtClean="0"/>
              <a:t>it.</a:t>
            </a:r>
            <a:r>
              <a:rPr lang="en-US" dirty="0" smtClean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14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Quantified Self definition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We: </a:t>
            </a:r>
            <a:r>
              <a:rPr lang="en-US" dirty="0"/>
              <a:t>“</a:t>
            </a:r>
            <a:r>
              <a:rPr lang="en-US" i="1" dirty="0"/>
              <a:t>The quantified self is any individual engaged in the self-tracking </a:t>
            </a:r>
            <a:r>
              <a:rPr lang="en-US" i="1" dirty="0" smtClean="0"/>
              <a:t>of any </a:t>
            </a:r>
            <a:r>
              <a:rPr lang="en-US" i="1" dirty="0"/>
              <a:t>kind of biological, physical, behavioral, or environmental information. </a:t>
            </a:r>
            <a:r>
              <a:rPr lang="en-US" i="1" dirty="0">
                <a:solidFill>
                  <a:srgbClr val="FF0000"/>
                </a:solidFill>
              </a:rPr>
              <a:t>The </a:t>
            </a:r>
            <a:r>
              <a:rPr lang="en-US" i="1" dirty="0" smtClean="0">
                <a:solidFill>
                  <a:srgbClr val="FF0000"/>
                </a:solidFill>
              </a:rPr>
              <a:t>self-tracking is </a:t>
            </a:r>
            <a:r>
              <a:rPr lang="en-US" i="1" dirty="0">
                <a:solidFill>
                  <a:srgbClr val="FF0000"/>
                </a:solidFill>
              </a:rPr>
              <a:t>driven by a certain goal of the individual with a desire to act upon </a:t>
            </a:r>
            <a:r>
              <a:rPr lang="en-US" i="1" dirty="0" smtClean="0">
                <a:solidFill>
                  <a:srgbClr val="FF0000"/>
                </a:solidFill>
              </a:rPr>
              <a:t>the collected </a:t>
            </a:r>
            <a:r>
              <a:rPr lang="en-US" i="1" dirty="0">
                <a:solidFill>
                  <a:srgbClr val="FF0000"/>
                </a:solidFill>
              </a:rPr>
              <a:t>information.</a:t>
            </a:r>
            <a:r>
              <a:rPr lang="en-US" dirty="0" smtClean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2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Quantified Self: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err="1" smtClean="0"/>
              <a:t>Augemberg</a:t>
            </a:r>
            <a:r>
              <a:rPr lang="en-US" dirty="0" smtClean="0"/>
              <a:t> (2012):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42" y="2215092"/>
            <a:ext cx="7784184" cy="359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26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Quantified Self: why?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err="1" smtClean="0"/>
              <a:t>Choe</a:t>
            </a:r>
            <a:r>
              <a:rPr lang="en-US" dirty="0" smtClean="0"/>
              <a:t>, 2014:</a:t>
            </a:r>
          </a:p>
          <a:p>
            <a:pPr lvl="1"/>
            <a:r>
              <a:rPr lang="en-US" dirty="0" smtClean="0"/>
              <a:t>Interview with 52 quantified </a:t>
            </a:r>
            <a:r>
              <a:rPr lang="en-US" dirty="0" err="1" smtClean="0"/>
              <a:t>selfs</a:t>
            </a:r>
            <a:endParaRPr lang="en-US" dirty="0" smtClean="0"/>
          </a:p>
          <a:p>
            <a:pPr lvl="1"/>
            <a:r>
              <a:rPr lang="en-US" dirty="0" smtClean="0"/>
              <a:t>Three categories:</a:t>
            </a:r>
          </a:p>
          <a:p>
            <a:pPr lvl="2"/>
            <a:r>
              <a:rPr lang="en-US" dirty="0" smtClean="0"/>
              <a:t>Improved health (cure or manage a condition, execute a treatment plan, achieve a goal)</a:t>
            </a:r>
          </a:p>
          <a:p>
            <a:pPr lvl="2"/>
            <a:r>
              <a:rPr lang="en-US" dirty="0" smtClean="0"/>
              <a:t>Improve other aspects of life (maximize work performance, be mindful)</a:t>
            </a:r>
          </a:p>
          <a:p>
            <a:pPr lvl="2"/>
            <a:r>
              <a:rPr lang="en-US" dirty="0" smtClean="0"/>
              <a:t>Find new life experiences (have fun, learn new things)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Quantified Self: why?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err="1" smtClean="0"/>
              <a:t>Gimpel</a:t>
            </a:r>
            <a:r>
              <a:rPr lang="en-US" dirty="0" smtClean="0"/>
              <a:t>, 2013:</a:t>
            </a:r>
          </a:p>
          <a:p>
            <a:pPr lvl="1"/>
            <a:r>
              <a:rPr lang="en-US" dirty="0" smtClean="0"/>
              <a:t>Identify “Five-Factor Framework of Self-Tracking Motivations:</a:t>
            </a:r>
          </a:p>
          <a:p>
            <a:pPr lvl="2"/>
            <a:r>
              <a:rPr lang="en-US" dirty="0" smtClean="0"/>
              <a:t>Self-healing (become healthy)</a:t>
            </a:r>
          </a:p>
          <a:p>
            <a:pPr lvl="2"/>
            <a:r>
              <a:rPr lang="en-US" dirty="0" smtClean="0"/>
              <a:t>Self-discipline (rewarding aspects of it)</a:t>
            </a:r>
          </a:p>
          <a:p>
            <a:pPr lvl="2"/>
            <a:r>
              <a:rPr lang="en-US" dirty="0" smtClean="0"/>
              <a:t>Self-design (control and optimize “yourself”)</a:t>
            </a:r>
          </a:p>
          <a:p>
            <a:pPr lvl="2"/>
            <a:r>
              <a:rPr lang="en-US" dirty="0" smtClean="0"/>
              <a:t>Self-association (associated with movement)</a:t>
            </a:r>
          </a:p>
          <a:p>
            <a:pPr lvl="2"/>
            <a:r>
              <a:rPr lang="en-US" dirty="0" smtClean="0"/>
              <a:t>Self-entertainment (entertainment value)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09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Quantified Self: Arnold and Bruce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smtClean="0"/>
              <a:t>Use two running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84302"/>
            <a:ext cx="1549372" cy="3489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076" y="4135934"/>
            <a:ext cx="3556000" cy="2209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6572" y="2302864"/>
            <a:ext cx="30590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Arnold: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Loves sports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Wants to participate in IRONMAN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Gadget freak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Smart phone/watch/</a:t>
            </a:r>
            <a:r>
              <a:rPr lang="mr-IN" dirty="0" smtClean="0"/>
              <a:t>…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Electronic scale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Chest strap</a:t>
            </a:r>
          </a:p>
          <a:p>
            <a:pPr marL="285750" indent="-285750">
              <a:buFont typeface="Arial"/>
              <a:buChar char="•"/>
            </a:pPr>
            <a:r>
              <a:rPr lang="mr-IN" dirty="0" smtClean="0"/>
              <a:t>……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48209" y="2147855"/>
            <a:ext cx="30590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Bruce: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Diabetic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Susceptible for depression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Smart watch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Device to measure blood glucose level</a:t>
            </a:r>
          </a:p>
          <a:p>
            <a:pPr marL="285750" indent="-285750">
              <a:buFont typeface="Arial"/>
              <a:buChar char="•"/>
            </a:pPr>
            <a:r>
              <a:rPr lang="mr-IN" dirty="0" smtClean="0"/>
              <a:t>……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ML4QS: Introduction and Basics of Sensory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55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Moving on the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/>
              <a:t>Machine learning</a:t>
            </a:r>
            <a:r>
              <a:rPr lang="en-US" dirty="0" smtClean="0"/>
              <a:t>: “</a:t>
            </a:r>
            <a:r>
              <a:rPr lang="en-US" dirty="0"/>
              <a:t>Machine learning is to automatically identify patterns from data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What could we learn for Arnold and Bruce?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40" y="3656668"/>
            <a:ext cx="933577" cy="21028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263" y="3838107"/>
            <a:ext cx="3091974" cy="192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1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could we learn?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Arnold:</a:t>
            </a:r>
          </a:p>
          <a:p>
            <a:pPr lvl="1"/>
            <a:r>
              <a:rPr lang="en-US" dirty="0" smtClean="0"/>
              <a:t>Advising </a:t>
            </a:r>
            <a:r>
              <a:rPr lang="en-US" dirty="0"/>
              <a:t>the training to make most progress towards a certain goal based on past outcomes of training.</a:t>
            </a:r>
          </a:p>
          <a:p>
            <a:pPr lvl="1"/>
            <a:r>
              <a:rPr lang="en-US" dirty="0" smtClean="0"/>
              <a:t>Forecasting </a:t>
            </a:r>
            <a:r>
              <a:rPr lang="en-US" dirty="0"/>
              <a:t>when a certain running distance will be feasible based on the progress made so far and the training schedule.</a:t>
            </a:r>
          </a:p>
          <a:p>
            <a:r>
              <a:rPr lang="en-US" dirty="0" smtClean="0"/>
              <a:t>Bruce:</a:t>
            </a:r>
          </a:p>
          <a:p>
            <a:pPr lvl="1"/>
            <a:r>
              <a:rPr lang="en-US" dirty="0" smtClean="0"/>
              <a:t>Predict </a:t>
            </a:r>
            <a:r>
              <a:rPr lang="en-US" dirty="0"/>
              <a:t>the next blood glucose level based on past measurements and activity levels.</a:t>
            </a:r>
          </a:p>
          <a:p>
            <a:pPr lvl="1"/>
            <a:r>
              <a:rPr lang="en-US" dirty="0" smtClean="0"/>
              <a:t>Determine </a:t>
            </a:r>
            <a:r>
              <a:rPr lang="en-US" dirty="0"/>
              <a:t>when and how to intervene when the mood is going down to avoid a spell of depression.</a:t>
            </a:r>
          </a:p>
          <a:p>
            <a:pPr lvl="1"/>
            <a:r>
              <a:rPr lang="en-US" dirty="0" smtClean="0"/>
              <a:t>Finding </a:t>
            </a:r>
            <a:r>
              <a:rPr lang="en-US" dirty="0"/>
              <a:t>clusters of locations that appear to elevate one’s mood.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43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Why is the Quantified Self so different?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smtClean="0"/>
              <a:t>Sensory noise</a:t>
            </a:r>
          </a:p>
          <a:p>
            <a:r>
              <a:rPr lang="en-US" dirty="0" smtClean="0"/>
              <a:t>Missing measurements</a:t>
            </a:r>
          </a:p>
          <a:p>
            <a:r>
              <a:rPr lang="en-US" dirty="0" smtClean="0"/>
              <a:t>Temporal data</a:t>
            </a:r>
          </a:p>
          <a:p>
            <a:r>
              <a:rPr lang="en-US" dirty="0" smtClean="0"/>
              <a:t>Interaction with a user</a:t>
            </a:r>
          </a:p>
          <a:p>
            <a:r>
              <a:rPr lang="en-US" dirty="0" smtClean="0"/>
              <a:t>Learn over multiple datasets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7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Basic Terminology (1)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/>
              <a:t>A measurement is one value for an attribute recorded at a specific time point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43" y="2799159"/>
            <a:ext cx="7460246" cy="190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8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Basic Terminology (2)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time series is a series of measurements in temporal order.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33" y="2716278"/>
            <a:ext cx="7568574" cy="347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52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Basic Terminology (3)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Machine learning terminology is assumed to be known, for your convenience:</a:t>
            </a:r>
          </a:p>
          <a:p>
            <a:pPr lvl="1"/>
            <a:r>
              <a:rPr lang="en-US" b="1" dirty="0"/>
              <a:t>Supervised learning </a:t>
            </a:r>
            <a:r>
              <a:rPr lang="en-US" dirty="0"/>
              <a:t>is the machine learning task of inferring a </a:t>
            </a:r>
            <a:r>
              <a:rPr lang="en-US" dirty="0" smtClean="0"/>
              <a:t>function </a:t>
            </a:r>
            <a:r>
              <a:rPr lang="en-US" dirty="0"/>
              <a:t>from a set of labeled training </a:t>
            </a:r>
            <a:r>
              <a:rPr lang="en-US" dirty="0" smtClean="0"/>
              <a:t>data </a:t>
            </a:r>
          </a:p>
          <a:p>
            <a:pPr lvl="1"/>
            <a:r>
              <a:rPr lang="en-US" dirty="0" smtClean="0"/>
              <a:t>In </a:t>
            </a:r>
            <a:r>
              <a:rPr lang="en-US" b="1" dirty="0"/>
              <a:t>unsupervised learning</a:t>
            </a:r>
            <a:r>
              <a:rPr lang="en-US" dirty="0"/>
              <a:t>, there is no target measure (or label), and the goal is to describe the associations and patterns among the </a:t>
            </a:r>
            <a:r>
              <a:rPr lang="en-US" dirty="0" smtClean="0"/>
              <a:t>attributes</a:t>
            </a:r>
          </a:p>
          <a:p>
            <a:pPr lvl="1"/>
            <a:r>
              <a:rPr lang="en-US" b="1" dirty="0"/>
              <a:t>Reinforcement learning </a:t>
            </a:r>
            <a:r>
              <a:rPr lang="en-US" dirty="0"/>
              <a:t>tries to find optimal actions in a given </a:t>
            </a:r>
            <a:r>
              <a:rPr lang="en-US" dirty="0" smtClean="0"/>
              <a:t>situation </a:t>
            </a:r>
            <a:r>
              <a:rPr lang="en-US" dirty="0"/>
              <a:t>so as to maximize a numerical reward that does not immediately come with the action but later in time.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9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Mathematical notation (1)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91" y="1485900"/>
            <a:ext cx="5415744" cy="487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89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Mathematical notation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1777"/>
          </a:xfrm>
        </p:spPr>
        <p:txBody>
          <a:bodyPr>
            <a:normAutofit/>
          </a:bodyPr>
          <a:lstStyle/>
          <a:p>
            <a:r>
              <a:rPr lang="en-US" dirty="0" smtClean="0"/>
              <a:t>Some examples:</a:t>
            </a:r>
          </a:p>
          <a:p>
            <a:pPr lvl="1"/>
            <a:r>
              <a:rPr lang="en-US" dirty="0" smtClean="0"/>
              <a:t>An instance: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target for the instance: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787848"/>
            <a:ext cx="3492519" cy="14810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913" y="5352386"/>
            <a:ext cx="1567788" cy="3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03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Overview of the course (1)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96" y="1379935"/>
            <a:ext cx="6592681" cy="466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01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Overview of the course / the book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584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 will discuss the following topics: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Sensory data (+ case study) (Chapter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Handling noise (Chapter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Feature extraction (Chapter 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Clustering (Chapter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Theoretical foundations (Chapter 6)</a:t>
            </a:r>
            <a:br>
              <a:rPr lang="en-US" dirty="0" smtClean="0"/>
            </a:br>
            <a:r>
              <a:rPr lang="en-US" dirty="0" smtClean="0"/>
              <a:t>Predictive modeling without time (Chapter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Predictive modeling with time (Chapter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Reinforcement learning (Chapter 9)</a:t>
            </a:r>
            <a:br>
              <a:rPr lang="en-US" dirty="0" smtClean="0"/>
            </a:br>
            <a:r>
              <a:rPr lang="en-US" dirty="0" smtClean="0"/>
              <a:t>Look towards the future (Chapter 10)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357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5822</TotalTime>
  <Words>722</Words>
  <Application>Microsoft Macintosh PowerPoint</Application>
  <PresentationFormat>On-screen Show (4:3)</PresentationFormat>
  <Paragraphs>108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Machine Learning for the Quantified Self</vt:lpstr>
      <vt:lpstr>Quantified Self definition (1)</vt:lpstr>
      <vt:lpstr>Quantified Self definition (2)</vt:lpstr>
      <vt:lpstr>Quantified Self definition (3)</vt:lpstr>
      <vt:lpstr>Quantified Self: measurements</vt:lpstr>
      <vt:lpstr>Quantified Self: why? (1)</vt:lpstr>
      <vt:lpstr>Quantified Self: why? (2)</vt:lpstr>
      <vt:lpstr>Quantified Self: Arnold and Bruce</vt:lpstr>
      <vt:lpstr>Moving on the machine learning</vt:lpstr>
      <vt:lpstr>What could we learn?</vt:lpstr>
      <vt:lpstr>Why is the Quantified Self so different?</vt:lpstr>
      <vt:lpstr>Basic Terminology (1)</vt:lpstr>
      <vt:lpstr>Basic Terminology (2)</vt:lpstr>
      <vt:lpstr>Basic Terminology (3)</vt:lpstr>
      <vt:lpstr>Mathematical notation (1)</vt:lpstr>
      <vt:lpstr>Mathematical notation (2)</vt:lpstr>
      <vt:lpstr>Overview of the course (1)</vt:lpstr>
      <vt:lpstr>Overview of the course / the book (2)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142</cp:revision>
  <dcterms:created xsi:type="dcterms:W3CDTF">2014-06-23T06:50:30Z</dcterms:created>
  <dcterms:modified xsi:type="dcterms:W3CDTF">2017-09-03T14:36:11Z</dcterms:modified>
</cp:coreProperties>
</file>