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83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3" r:id="rId11"/>
    <p:sldId id="292" r:id="rId12"/>
    <p:sldId id="295" r:id="rId13"/>
    <p:sldId id="294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k Hoogendoorn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E8D2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 autoAdjust="0"/>
    <p:restoredTop sz="94589" autoAdjust="0"/>
  </p:normalViewPr>
  <p:slideViewPr>
    <p:cSldViewPr snapToGrid="0" snapToObjects="1">
      <p:cViewPr varScale="1">
        <p:scale>
          <a:sx n="80" d="100"/>
          <a:sy n="80" d="100"/>
        </p:scale>
        <p:origin x="-121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commentAuthors" Target="commentAuthors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F8DF35-076E-054A-BE8A-3642B513158D}" type="datetimeFigureOut">
              <a:rPr lang="en-US" smtClean="0"/>
              <a:t>03-09-17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A8AE83-4086-6C44-A5F2-F6A5EF253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530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49CC54-4FA2-D642-852B-D0D47459A7A9}" type="datetimeFigureOut">
              <a:rPr lang="en-US" smtClean="0"/>
              <a:t>03-09-17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FA37A2-E602-8444-B4D9-3F5B13979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4059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1215542" y="2348907"/>
            <a:ext cx="1499809" cy="1505857"/>
          </a:xfrm>
          <a:prstGeom prst="ellipse">
            <a:avLst/>
          </a:prstGeom>
          <a:solidFill>
            <a:schemeClr val="accent6">
              <a:lumMod val="60000"/>
              <a:lumOff val="40000"/>
              <a:alpha val="19000"/>
            </a:schemeClr>
          </a:solidFill>
          <a:ln w="57150" cmpd="sng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4745"/>
            <a:ext cx="7772400" cy="1470025"/>
          </a:xfrm>
        </p:spPr>
        <p:txBody>
          <a:bodyPr/>
          <a:lstStyle>
            <a:lvl1pPr>
              <a:defRPr baseline="0">
                <a:latin typeface="Arial"/>
                <a:cs typeface="Arial"/>
              </a:defRPr>
            </a:lvl1pPr>
          </a:lstStyle>
          <a:p>
            <a:r>
              <a:rPr lang="en-US" dirty="0" smtClean="0"/>
              <a:t>Computational Intelligence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412238" y="4114120"/>
            <a:ext cx="4045962" cy="1752600"/>
          </a:xfr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aseline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Lecture 1</a:t>
            </a:r>
          </a:p>
          <a:p>
            <a:r>
              <a:rPr lang="en-US" dirty="0" smtClean="0"/>
              <a:t>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2792" y="6258670"/>
            <a:ext cx="534007" cy="501650"/>
          </a:xfrm>
        </p:spPr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Oval 3"/>
          <p:cNvSpPr/>
          <p:nvPr userDrawn="1"/>
        </p:nvSpPr>
        <p:spPr>
          <a:xfrm>
            <a:off x="743858" y="3180140"/>
            <a:ext cx="1499809" cy="1505857"/>
          </a:xfrm>
          <a:prstGeom prst="ellipse">
            <a:avLst/>
          </a:prstGeom>
          <a:solidFill>
            <a:schemeClr val="accent3">
              <a:lumMod val="60000"/>
              <a:lumOff val="40000"/>
              <a:alpha val="20000"/>
            </a:schemeClr>
          </a:solidFill>
          <a:ln w="57150" cmpd="sng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1706648" y="3180140"/>
            <a:ext cx="1499809" cy="1505857"/>
          </a:xfrm>
          <a:prstGeom prst="ellipse">
            <a:avLst/>
          </a:prstGeom>
          <a:solidFill>
            <a:schemeClr val="tx2">
              <a:lumMod val="40000"/>
              <a:lumOff val="60000"/>
              <a:alpha val="17000"/>
            </a:schemeClr>
          </a:solidFill>
          <a:ln w="57150" cmpd="sng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901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229600" cy="1143000"/>
          </a:xfrm>
        </p:spPr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162813" y="0"/>
            <a:ext cx="1" cy="6721475"/>
          </a:xfrm>
          <a:prstGeom prst="line">
            <a:avLst/>
          </a:prstGeom>
          <a:ln w="38100" cmpd="sng">
            <a:solidFill>
              <a:srgbClr val="E8D2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H="1">
            <a:off x="276780" y="0"/>
            <a:ext cx="16282" cy="6126163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0" y="1243160"/>
            <a:ext cx="8686800" cy="0"/>
          </a:xfrm>
          <a:prstGeom prst="line">
            <a:avLst/>
          </a:prstGeom>
          <a:ln w="38100" cmpd="sng">
            <a:solidFill>
              <a:srgbClr val="E8D2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4" y="1339720"/>
            <a:ext cx="8254629" cy="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190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69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210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945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37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368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605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0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31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247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19660" y="6258670"/>
            <a:ext cx="1067139" cy="501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50431-B739-8541-9F43-07693CF7A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311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Machine Learning</a:t>
            </a:r>
            <a:br>
              <a:rPr lang="en-US" dirty="0" smtClean="0"/>
            </a:br>
            <a:r>
              <a:rPr lang="en-US" dirty="0" smtClean="0"/>
              <a:t>for the Quantified Self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5345" y="3409155"/>
            <a:ext cx="5718655" cy="2457565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Lecture </a:t>
            </a:r>
            <a:r>
              <a:rPr lang="en-US" b="1" dirty="0" smtClean="0"/>
              <a:t>2</a:t>
            </a:r>
            <a:endParaRPr lang="en-US" b="1" dirty="0" smtClean="0"/>
          </a:p>
          <a:p>
            <a:pPr algn="l"/>
            <a:r>
              <a:rPr lang="en-US" b="1" dirty="0" smtClean="0"/>
              <a:t>Basic of Sensory Data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47584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278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Dataset (1)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58470"/>
          </a:xfrm>
        </p:spPr>
        <p:txBody>
          <a:bodyPr>
            <a:normAutofit/>
          </a:bodyPr>
          <a:lstStyle/>
          <a:p>
            <a:r>
              <a:rPr lang="en-US" dirty="0" smtClean="0"/>
              <a:t>During the course we will use a running example provided by </a:t>
            </a:r>
            <a:r>
              <a:rPr lang="en-US" dirty="0" err="1" smtClean="0"/>
              <a:t>CrowdSignals.io</a:t>
            </a:r>
            <a:endParaRPr lang="en-US" dirty="0" smtClean="0"/>
          </a:p>
          <a:p>
            <a:r>
              <a:rPr lang="en-US" dirty="0" smtClean="0"/>
              <a:t>People share their mobile sensors data (smart phone and smart watch) and get paid for annotating their data with activities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725" y="4549239"/>
            <a:ext cx="5130916" cy="77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046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278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Dataset (2)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882" y="1900635"/>
            <a:ext cx="8635589" cy="310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636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278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Mobile phone measurements (examples)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7036624" cy="4658470"/>
          </a:xfrm>
        </p:spPr>
        <p:txBody>
          <a:bodyPr>
            <a:normAutofit/>
          </a:bodyPr>
          <a:lstStyle/>
          <a:p>
            <a:r>
              <a:rPr lang="en-US" dirty="0" smtClean="0"/>
              <a:t>Accelerometer</a:t>
            </a:r>
          </a:p>
          <a:p>
            <a:pPr lvl="1"/>
            <a:r>
              <a:rPr lang="en-US" dirty="0" smtClean="0"/>
              <a:t>Measures the changes is forces upon the phone in the x-y-z plane</a:t>
            </a:r>
          </a:p>
          <a:p>
            <a:r>
              <a:rPr lang="en-US" dirty="0" smtClean="0"/>
              <a:t>Gyroscope</a:t>
            </a:r>
          </a:p>
          <a:p>
            <a:pPr lvl="1"/>
            <a:r>
              <a:rPr lang="en-US" dirty="0" smtClean="0"/>
              <a:t>Orientation of the phone compared to the earth’s surface</a:t>
            </a:r>
          </a:p>
          <a:p>
            <a:r>
              <a:rPr lang="en-US" dirty="0" smtClean="0"/>
              <a:t>Magnetometer</a:t>
            </a:r>
          </a:p>
          <a:p>
            <a:pPr lvl="1"/>
            <a:r>
              <a:rPr lang="en-US" dirty="0" smtClean="0"/>
              <a:t>Measures x-y-z orientation compared to the earth’s magnetic field</a:t>
            </a:r>
            <a:endParaRPr lang="en-US" dirty="0"/>
          </a:p>
          <a:p>
            <a:pPr lvl="1"/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7752" y="3405449"/>
            <a:ext cx="1728104" cy="129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631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278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The raw data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5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58470"/>
          </a:xfrm>
        </p:spPr>
        <p:txBody>
          <a:bodyPr>
            <a:normAutofit/>
          </a:bodyPr>
          <a:lstStyle/>
          <a:p>
            <a:r>
              <a:rPr lang="en-US" dirty="0" smtClean="0"/>
              <a:t>What does the raw </a:t>
            </a:r>
            <a:r>
              <a:rPr lang="en-US" dirty="0" err="1" smtClean="0"/>
              <a:t>CrowdSignals</a:t>
            </a:r>
            <a:r>
              <a:rPr lang="en-US" dirty="0" smtClean="0"/>
              <a:t> data look like?</a:t>
            </a:r>
          </a:p>
          <a:p>
            <a:pPr lvl="1"/>
            <a:r>
              <a:rPr lang="en-US" dirty="0" smtClean="0"/>
              <a:t>Separate tables per measurement</a:t>
            </a:r>
          </a:p>
          <a:p>
            <a:pPr lvl="1"/>
            <a:r>
              <a:rPr lang="en-US" dirty="0" smtClean="0"/>
              <a:t>Specific time point measurements: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 smtClean="0"/>
              <a:t>Interval measurements</a:t>
            </a:r>
            <a:endParaRPr lang="en-US" dirty="0"/>
          </a:p>
          <a:p>
            <a:pPr lvl="1"/>
            <a:endParaRPr lang="en-US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888" y="3707877"/>
            <a:ext cx="6474036" cy="10234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977" y="5208790"/>
            <a:ext cx="7015931" cy="118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483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278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Transforming the raw data (1)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6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5847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Need to combine these table, but how?</a:t>
            </a:r>
          </a:p>
          <a:p>
            <a:r>
              <a:rPr lang="en-US" dirty="0" smtClean="0"/>
              <a:t>Select a </a:t>
            </a:r>
            <a:r>
              <a:rPr lang="en-US" i="1" dirty="0" smtClean="0"/>
              <a:t>step size </a:t>
            </a:r>
            <a:r>
              <a:rPr lang="en-US" dirty="0" err="1" smtClean="0"/>
              <a:t>Δt</a:t>
            </a:r>
            <a:r>
              <a:rPr lang="en-US" i="1" dirty="0" smtClean="0"/>
              <a:t> </a:t>
            </a:r>
            <a:r>
              <a:rPr lang="en-US" dirty="0" smtClean="0"/>
              <a:t>you want to consider in the data</a:t>
            </a:r>
          </a:p>
          <a:p>
            <a:pPr lvl="1"/>
            <a:r>
              <a:rPr lang="en-US" dirty="0" smtClean="0"/>
              <a:t>this will represent one discrete time step</a:t>
            </a:r>
          </a:p>
          <a:p>
            <a:pPr lvl="1"/>
            <a:r>
              <a:rPr lang="en-US" dirty="0" smtClean="0"/>
              <a:t>start at the earliest time point in the data</a:t>
            </a:r>
          </a:p>
          <a:p>
            <a:pPr lvl="1"/>
            <a:r>
              <a:rPr lang="en-US" dirty="0" smtClean="0"/>
              <a:t>find all measurements for each single attribute associated with each interval </a:t>
            </a:r>
          </a:p>
          <a:p>
            <a:pPr lvl="1"/>
            <a:r>
              <a:rPr lang="en-US" dirty="0"/>
              <a:t>we consider categorical features </a:t>
            </a:r>
            <a:r>
              <a:rPr lang="en-US" dirty="0" smtClean="0"/>
              <a:t>(e.g. label) as </a:t>
            </a:r>
            <a:r>
              <a:rPr lang="en-US" dirty="0"/>
              <a:t>a number of binary features</a:t>
            </a:r>
          </a:p>
          <a:p>
            <a:pPr lvl="1"/>
            <a:r>
              <a:rPr lang="en-US" dirty="0" smtClean="0"/>
              <a:t>combine their values (e.g. average for heart rate or accelerometer or sum for the label)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823" y="4029082"/>
            <a:ext cx="1050649" cy="331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979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278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Transforming the raw data (2)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193" y="1821194"/>
            <a:ext cx="7447590" cy="106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75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278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Exploring the data (1)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8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5847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Let us consider a dataset from </a:t>
            </a:r>
            <a:r>
              <a:rPr lang="en-US" dirty="0" err="1" smtClean="0"/>
              <a:t>CrowdSignals</a:t>
            </a:r>
            <a:r>
              <a:rPr lang="en-US" dirty="0" smtClean="0"/>
              <a:t> which covers around 2 hours of data</a:t>
            </a:r>
          </a:p>
          <a:p>
            <a:r>
              <a:rPr lang="en-US" dirty="0" smtClean="0"/>
              <a:t>Imagine we take a step size of </a:t>
            </a:r>
            <a:r>
              <a:rPr lang="en-US" dirty="0" err="1" smtClean="0"/>
              <a:t>Δt</a:t>
            </a:r>
            <a:r>
              <a:rPr lang="en-US" dirty="0" smtClean="0"/>
              <a:t> = 1 minute and </a:t>
            </a:r>
            <a:r>
              <a:rPr lang="en-US" dirty="0" err="1" smtClean="0"/>
              <a:t>Δt</a:t>
            </a:r>
            <a:r>
              <a:rPr lang="en-US" dirty="0" smtClean="0"/>
              <a:t> = 250 milliseconds</a:t>
            </a:r>
          </a:p>
          <a:p>
            <a:r>
              <a:rPr lang="en-US" dirty="0" smtClean="0"/>
              <a:t>What difference would you expect in the spread of the data?</a:t>
            </a:r>
          </a:p>
          <a:p>
            <a:r>
              <a:rPr lang="en-US" dirty="0" smtClean="0"/>
              <a:t>What are the pros and cons of a higher value for </a:t>
            </a:r>
            <a:r>
              <a:rPr lang="en-US" dirty="0" err="1" smtClean="0"/>
              <a:t>Δt</a:t>
            </a:r>
            <a:r>
              <a:rPr lang="en-US" dirty="0" smtClean="0"/>
              <a:t> (less fine grained)?</a:t>
            </a:r>
          </a:p>
        </p:txBody>
      </p:sp>
    </p:spTree>
    <p:extLst>
      <p:ext uri="{BB962C8B-B14F-4D97-AF65-F5344CB8AC3E}">
        <p14:creationId xmlns:p14="http://schemas.microsoft.com/office/powerpoint/2010/main" val="243368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278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Exploring the data (2)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613" y="1778795"/>
            <a:ext cx="8048692" cy="352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675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278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Exploring the data (2)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Computational Intelligence, Unsupervised Learning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815" y="32466"/>
            <a:ext cx="7216292" cy="6717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302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278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Exploring the data (2)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Computational Intelligence, Unsupervised Learning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32" y="0"/>
            <a:ext cx="76225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055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278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Exploring the data (5)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12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221" y="1422400"/>
            <a:ext cx="5194895" cy="485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315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278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Machine Learning Tasks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13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58470"/>
          </a:xfrm>
        </p:spPr>
        <p:txBody>
          <a:bodyPr>
            <a:normAutofit/>
          </a:bodyPr>
          <a:lstStyle/>
          <a:p>
            <a:r>
              <a:rPr lang="en-US" dirty="0" smtClean="0"/>
              <a:t>What kind of tasks could we identify in this dataset?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a </a:t>
            </a:r>
            <a:r>
              <a:rPr lang="en-US" i="1" dirty="0"/>
              <a:t>classification</a:t>
            </a:r>
            <a:r>
              <a:rPr lang="en-US" dirty="0"/>
              <a:t> problem, </a:t>
            </a:r>
            <a:r>
              <a:rPr lang="en-US" dirty="0" smtClean="0"/>
              <a:t>namely predicting </a:t>
            </a:r>
            <a:r>
              <a:rPr lang="en-US" dirty="0"/>
              <a:t>the label (i.e. activity) based on the </a:t>
            </a:r>
            <a:r>
              <a:rPr lang="en-US" dirty="0" smtClean="0"/>
              <a:t>sensors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a </a:t>
            </a:r>
            <a:r>
              <a:rPr lang="en-US" i="1" dirty="0"/>
              <a:t>regression</a:t>
            </a:r>
            <a:r>
              <a:rPr lang="en-US" dirty="0"/>
              <a:t> problem, namely predicting the heart rate based on the other sensory values and the activity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01315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5822</TotalTime>
  <Words>376</Words>
  <Application>Microsoft Macintosh PowerPoint</Application>
  <PresentationFormat>On-screen Show (4:3)</PresentationFormat>
  <Paragraphs>57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Machine Learning for the Quantified Self</vt:lpstr>
      <vt:lpstr>Dataset (1)</vt:lpstr>
      <vt:lpstr>Dataset (2)</vt:lpstr>
      <vt:lpstr>Mobile phone measurements (examples)</vt:lpstr>
      <vt:lpstr>The raw data</vt:lpstr>
      <vt:lpstr>Transforming the raw data (1)</vt:lpstr>
      <vt:lpstr>Transforming the raw data (2)</vt:lpstr>
      <vt:lpstr>Exploring the data (1)</vt:lpstr>
      <vt:lpstr>Exploring the data (2)</vt:lpstr>
      <vt:lpstr>Exploring the data (2)</vt:lpstr>
      <vt:lpstr>Exploring the data (2)</vt:lpstr>
      <vt:lpstr>Exploring the data (5)</vt:lpstr>
      <vt:lpstr>Machine Learning Tasks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Jacqueline Heinerman</dc:creator>
  <cp:lastModifiedBy>Mark Hoogendoorn</cp:lastModifiedBy>
  <cp:revision>142</cp:revision>
  <dcterms:created xsi:type="dcterms:W3CDTF">2014-06-23T06:50:30Z</dcterms:created>
  <dcterms:modified xsi:type="dcterms:W3CDTF">2017-09-03T14:35:42Z</dcterms:modified>
</cp:coreProperties>
</file>