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47"/>
  </p:notesMasterIdLst>
  <p:handoutMasterIdLst>
    <p:handoutMasterId r:id="rId48"/>
  </p:handout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6" r:id="rId29"/>
    <p:sldId id="287" r:id="rId30"/>
    <p:sldId id="288" r:id="rId31"/>
    <p:sldId id="290" r:id="rId32"/>
    <p:sldId id="291" r:id="rId33"/>
    <p:sldId id="292" r:id="rId34"/>
    <p:sldId id="293" r:id="rId35"/>
    <p:sldId id="284" r:id="rId36"/>
    <p:sldId id="294" r:id="rId37"/>
    <p:sldId id="296" r:id="rId38"/>
    <p:sldId id="295" r:id="rId39"/>
    <p:sldId id="297" r:id="rId40"/>
    <p:sldId id="298" r:id="rId41"/>
    <p:sldId id="299" r:id="rId42"/>
    <p:sldId id="300" r:id="rId43"/>
    <p:sldId id="301" r:id="rId44"/>
    <p:sldId id="258" r:id="rId45"/>
    <p:sldId id="302" r:id="rId4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ark Hoogendoorn" initials="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D2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72" d="100"/>
          <a:sy n="72" d="100"/>
        </p:scale>
        <p:origin x="-1448" y="-1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commentAuthors" Target="commentAuthors.xml"/><Relationship Id="rId51" Type="http://schemas.openxmlformats.org/officeDocument/2006/relationships/presProps" Target="presProps.xml"/><Relationship Id="rId52" Type="http://schemas.openxmlformats.org/officeDocument/2006/relationships/viewProps" Target="viewProps.xml"/><Relationship Id="rId53" Type="http://schemas.openxmlformats.org/officeDocument/2006/relationships/theme" Target="theme/theme1.xml"/><Relationship Id="rId54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notesMaster" Target="notesMasters/notesMaster1.xml"/><Relationship Id="rId48" Type="http://schemas.openxmlformats.org/officeDocument/2006/relationships/handoutMaster" Target="handoutMasters/handoutMaster1.xml"/><Relationship Id="rId4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F8DF35-076E-054A-BE8A-3642B513158D}" type="datetimeFigureOut">
              <a:rPr lang="en-US" smtClean="0"/>
              <a:t>03-09-17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A8AE83-4086-6C44-A5F2-F6A5EF2537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55303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49CC54-4FA2-D642-852B-D0D47459A7A9}" type="datetimeFigureOut">
              <a:rPr lang="en-US" smtClean="0"/>
              <a:t>03-09-17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FA37A2-E602-8444-B4D9-3F5B13979F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40599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 userDrawn="1"/>
        </p:nvSpPr>
        <p:spPr>
          <a:xfrm>
            <a:off x="1215542" y="2348907"/>
            <a:ext cx="1499809" cy="1505857"/>
          </a:xfrm>
          <a:prstGeom prst="ellipse">
            <a:avLst/>
          </a:prstGeom>
          <a:solidFill>
            <a:schemeClr val="accent6">
              <a:lumMod val="60000"/>
              <a:lumOff val="40000"/>
              <a:alpha val="19000"/>
            </a:schemeClr>
          </a:solidFill>
          <a:ln w="57150" cmpd="sng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404745"/>
            <a:ext cx="7772400" cy="1470025"/>
          </a:xfrm>
        </p:spPr>
        <p:txBody>
          <a:bodyPr/>
          <a:lstStyle>
            <a:lvl1pPr>
              <a:defRPr baseline="0">
                <a:latin typeface="Arial"/>
                <a:cs typeface="Arial"/>
              </a:defRPr>
            </a:lvl1pPr>
          </a:lstStyle>
          <a:p>
            <a:r>
              <a:rPr lang="en-US" dirty="0" smtClean="0"/>
              <a:t>Computational Intelligence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412238" y="4114120"/>
            <a:ext cx="4045962" cy="1752600"/>
          </a:xfrm>
        </p:spPr>
        <p:txBody>
          <a:bodyPr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aseline="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Lecture 1</a:t>
            </a:r>
          </a:p>
          <a:p>
            <a:r>
              <a:rPr lang="en-US" dirty="0" smtClean="0"/>
              <a:t>subject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52792" y="6258670"/>
            <a:ext cx="534007" cy="501650"/>
          </a:xfrm>
        </p:spPr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Oval 3"/>
          <p:cNvSpPr/>
          <p:nvPr userDrawn="1"/>
        </p:nvSpPr>
        <p:spPr>
          <a:xfrm>
            <a:off x="743858" y="3180140"/>
            <a:ext cx="1499809" cy="1505857"/>
          </a:xfrm>
          <a:prstGeom prst="ellipse">
            <a:avLst/>
          </a:prstGeom>
          <a:solidFill>
            <a:schemeClr val="accent3">
              <a:lumMod val="60000"/>
              <a:lumOff val="40000"/>
              <a:alpha val="20000"/>
            </a:schemeClr>
          </a:solidFill>
          <a:ln w="57150" cmpd="sng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Oval 6"/>
          <p:cNvSpPr/>
          <p:nvPr userDrawn="1"/>
        </p:nvSpPr>
        <p:spPr>
          <a:xfrm>
            <a:off x="1706648" y="3180140"/>
            <a:ext cx="1499809" cy="1505857"/>
          </a:xfrm>
          <a:prstGeom prst="ellipse">
            <a:avLst/>
          </a:prstGeom>
          <a:solidFill>
            <a:schemeClr val="tx2">
              <a:lumMod val="40000"/>
              <a:lumOff val="60000"/>
              <a:alpha val="17000"/>
            </a:schemeClr>
          </a:solidFill>
          <a:ln w="57150" cmpd="sng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901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78"/>
            <a:ext cx="8229600" cy="1143000"/>
          </a:xfrm>
        </p:spPr>
        <p:txBody>
          <a:bodyPr/>
          <a:lstStyle>
            <a:lvl1pPr>
              <a:defRPr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/>
                <a:cs typeface="Arial"/>
              </a:defRPr>
            </a:lvl1pPr>
            <a:lvl2pPr>
              <a:defRPr>
                <a:latin typeface="Arial"/>
                <a:cs typeface="Arial"/>
              </a:defRPr>
            </a:lvl2pPr>
            <a:lvl3pPr>
              <a:defRPr>
                <a:latin typeface="Arial"/>
                <a:cs typeface="Arial"/>
              </a:defRPr>
            </a:lvl3pPr>
            <a:lvl4pPr>
              <a:defRPr>
                <a:latin typeface="Arial"/>
                <a:cs typeface="Arial"/>
              </a:defRPr>
            </a:lvl4pPr>
            <a:lvl5pPr>
              <a:defRPr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 flipH="1">
            <a:off x="162813" y="0"/>
            <a:ext cx="1" cy="6721475"/>
          </a:xfrm>
          <a:prstGeom prst="line">
            <a:avLst/>
          </a:prstGeom>
          <a:ln w="38100" cmpd="sng">
            <a:solidFill>
              <a:srgbClr val="E8D24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>
          <a:xfrm flipH="1">
            <a:off x="276780" y="0"/>
            <a:ext cx="16282" cy="6126163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0" y="1243160"/>
            <a:ext cx="8686800" cy="0"/>
          </a:xfrm>
          <a:prstGeom prst="line">
            <a:avLst/>
          </a:prstGeom>
          <a:ln w="38100" cmpd="sng">
            <a:solidFill>
              <a:srgbClr val="E8D24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>
          <a:xfrm>
            <a:off x="4" y="1339720"/>
            <a:ext cx="8254629" cy="0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81908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769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2107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29457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374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5368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0605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70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9316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4247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19660" y="6258670"/>
            <a:ext cx="1067139" cy="5016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250431-B739-8541-9F43-07693CF7A4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8311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Relationship Id="rId3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Relationship Id="rId3" Type="http://schemas.openxmlformats.org/officeDocument/2006/relationships/image" Target="../media/image8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emf"/><Relationship Id="rId3" Type="http://schemas.openxmlformats.org/officeDocument/2006/relationships/image" Target="../media/image11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emf"/><Relationship Id="rId3" Type="http://schemas.openxmlformats.org/officeDocument/2006/relationships/image" Target="../media/image15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emf"/><Relationship Id="rId3" Type="http://schemas.openxmlformats.org/officeDocument/2006/relationships/image" Target="../media/image17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emf"/><Relationship Id="rId3" Type="http://schemas.openxmlformats.org/officeDocument/2006/relationships/image" Target="../media/image21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emf"/><Relationship Id="rId3" Type="http://schemas.openxmlformats.org/officeDocument/2006/relationships/image" Target="../media/image23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emf"/><Relationship Id="rId3" Type="http://schemas.openxmlformats.org/officeDocument/2006/relationships/image" Target="../media/image25.e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emf"/><Relationship Id="rId3" Type="http://schemas.openxmlformats.org/officeDocument/2006/relationships/image" Target="../media/image27.e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emf"/><Relationship Id="rId3" Type="http://schemas.openxmlformats.org/officeDocument/2006/relationships/image" Target="../media/image29.e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e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emf"/><Relationship Id="rId3" Type="http://schemas.openxmlformats.org/officeDocument/2006/relationships/image" Target="../media/image33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4" Type="http://schemas.openxmlformats.org/officeDocument/2006/relationships/image" Target="../media/image36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em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emf"/><Relationship Id="rId3" Type="http://schemas.openxmlformats.org/officeDocument/2006/relationships/image" Target="../media/image38.e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bzarg.com/p/how-a-kalman-filter-works-in-pictures/" TargetMode="Externa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e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em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em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emf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emf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emf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emf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emf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Machine Learning</a:t>
            </a:r>
            <a:br>
              <a:rPr lang="en-US" dirty="0" smtClean="0"/>
            </a:br>
            <a:r>
              <a:rPr lang="en-US" dirty="0" smtClean="0"/>
              <a:t>for the Quantified Self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25345" y="3409155"/>
            <a:ext cx="5718655" cy="2457565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/>
              <a:t>Chapter 3</a:t>
            </a:r>
            <a:endParaRPr lang="en-US" b="1" dirty="0" smtClean="0"/>
          </a:p>
          <a:p>
            <a:pPr algn="l"/>
            <a:r>
              <a:rPr lang="en-US" b="1" dirty="0" smtClean="0"/>
              <a:t>Handling </a:t>
            </a:r>
            <a:r>
              <a:rPr lang="en-US" b="1" dirty="0" smtClean="0"/>
              <a:t>Noise and Missing Values in Sensory Data</a:t>
            </a:r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16475847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Previously: we collected the data</a:t>
            </a:r>
          </a:p>
          <a:p>
            <a:r>
              <a:rPr lang="en-US" dirty="0" smtClean="0"/>
              <a:t>Today: Removing noise from the data</a:t>
            </a:r>
          </a:p>
          <a:p>
            <a:pPr lvl="1"/>
            <a:r>
              <a:rPr lang="en-US" dirty="0" smtClean="0"/>
              <a:t>Removal of outliers</a:t>
            </a:r>
          </a:p>
          <a:p>
            <a:pPr lvl="1"/>
            <a:r>
              <a:rPr lang="en-US" dirty="0" smtClean="0"/>
              <a:t>Imputation of missing values</a:t>
            </a:r>
          </a:p>
          <a:p>
            <a:pPr lvl="1"/>
            <a:r>
              <a:rPr lang="en-US" dirty="0" smtClean="0"/>
              <a:t>Transform the data to select the most useful information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5498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Removal of outliers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an outlier?</a:t>
            </a:r>
          </a:p>
          <a:p>
            <a:r>
              <a:rPr lang="en-US" dirty="0"/>
              <a:t>An outlier is an observation point that is distant from other </a:t>
            </a:r>
            <a:r>
              <a:rPr lang="en-US" dirty="0" smtClean="0"/>
              <a:t>observations</a:t>
            </a:r>
          </a:p>
          <a:p>
            <a:r>
              <a:rPr lang="en-US" dirty="0" smtClean="0"/>
              <a:t>Causes?</a:t>
            </a:r>
          </a:p>
          <a:p>
            <a:pPr lvl="1"/>
            <a:r>
              <a:rPr lang="en-US" dirty="0" smtClean="0"/>
              <a:t>Measurement error (Arnold with a heart rate of 400)</a:t>
            </a:r>
          </a:p>
          <a:p>
            <a:pPr lvl="1"/>
            <a:r>
              <a:rPr lang="en-US" dirty="0" smtClean="0"/>
              <a:t>Variability (Arnold trying to push his limits with a heart rate of 190)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1349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Removal of outliers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Difference between measurement and variability outlier?</a:t>
            </a:r>
          </a:p>
          <a:p>
            <a:pPr lvl="1"/>
            <a:r>
              <a:rPr lang="en-US" dirty="0" smtClean="0"/>
              <a:t>Former generated by </a:t>
            </a:r>
            <a:r>
              <a:rPr lang="en-US" i="1" dirty="0" smtClean="0"/>
              <a:t>another mechanism</a:t>
            </a:r>
          </a:p>
          <a:p>
            <a:r>
              <a:rPr lang="en-US" dirty="0" smtClean="0"/>
              <a:t>How to remove?</a:t>
            </a:r>
          </a:p>
          <a:p>
            <a:pPr lvl="1"/>
            <a:r>
              <a:rPr lang="en-US" dirty="0" smtClean="0"/>
              <a:t>Domain knowledge (heart rate cannot be over 220)</a:t>
            </a:r>
          </a:p>
          <a:p>
            <a:pPr lvl="1"/>
            <a:r>
              <a:rPr lang="en-US" dirty="0" smtClean="0"/>
              <a:t>Without domain knowledge (our focus)</a:t>
            </a:r>
          </a:p>
          <a:p>
            <a:r>
              <a:rPr lang="en-US" dirty="0" smtClean="0"/>
              <a:t>Have to be </a:t>
            </a:r>
            <a:r>
              <a:rPr lang="en-US" b="1" dirty="0" smtClean="0"/>
              <a:t>cautious </a:t>
            </a:r>
            <a:r>
              <a:rPr lang="en-US" dirty="0" smtClean="0"/>
              <a:t>as you do now want to remove valuable information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7052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Removal of outliers 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Two types of outlier detection:</a:t>
            </a:r>
          </a:p>
          <a:p>
            <a:pPr lvl="1"/>
            <a:r>
              <a:rPr lang="en-US" dirty="0" smtClean="0"/>
              <a:t>Distribution based (we assume a certain distribution of the data)</a:t>
            </a:r>
          </a:p>
          <a:p>
            <a:pPr lvl="1"/>
            <a:r>
              <a:rPr lang="en-US" dirty="0" smtClean="0"/>
              <a:t>Distance based (we only look at the distance between data points)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0044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9278"/>
            <a:ext cx="91440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Distribution-based outlier detection (1)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Let us start with </a:t>
            </a:r>
            <a:r>
              <a:rPr lang="en-US" dirty="0" err="1" smtClean="0"/>
              <a:t>Chauvenet’s</a:t>
            </a:r>
            <a:r>
              <a:rPr lang="en-US" dirty="0" smtClean="0"/>
              <a:t> criterion</a:t>
            </a:r>
          </a:p>
          <a:p>
            <a:r>
              <a:rPr lang="en-US" dirty="0" smtClean="0"/>
              <a:t>Assume a normal distribution, single attribute (X</a:t>
            </a:r>
            <a:r>
              <a:rPr lang="en-US" baseline="-25000" dirty="0" smtClean="0"/>
              <a:t>i</a:t>
            </a:r>
            <a:r>
              <a:rPr lang="en-US" dirty="0" smtClean="0"/>
              <a:t>)</a:t>
            </a:r>
            <a:endParaRPr lang="en-US" baseline="-25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6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0395" y="3326540"/>
            <a:ext cx="3963525" cy="3029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3098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Chauvenet’s</a:t>
            </a:r>
            <a:r>
              <a:rPr lang="en-US" dirty="0" smtClean="0"/>
              <a:t> criterion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Take the mean and standard deviation for an attribute </a:t>
            </a:r>
            <a:r>
              <a:rPr lang="en-US" i="1" dirty="0" smtClean="0"/>
              <a:t>j</a:t>
            </a:r>
            <a:r>
              <a:rPr lang="en-US" dirty="0" smtClean="0"/>
              <a:t> in our dataset: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7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6777" y="3009899"/>
            <a:ext cx="2982160" cy="1910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4354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Chauvenet’s</a:t>
            </a:r>
            <a:r>
              <a:rPr lang="en-US" dirty="0" smtClean="0"/>
              <a:t> criterion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Take those values as parameters for our normal distribution</a:t>
            </a:r>
          </a:p>
          <a:p>
            <a:r>
              <a:rPr lang="en-US" dirty="0" smtClean="0"/>
              <a:t>For each instance </a:t>
            </a:r>
            <a:r>
              <a:rPr lang="en-US" i="1" dirty="0" err="1" smtClean="0"/>
              <a:t>i</a:t>
            </a:r>
            <a:r>
              <a:rPr lang="en-US" dirty="0" smtClean="0"/>
              <a:t> for attribute </a:t>
            </a:r>
            <a:r>
              <a:rPr lang="en-US" i="1" dirty="0" smtClean="0"/>
              <a:t>j </a:t>
            </a:r>
            <a:r>
              <a:rPr lang="en-US" dirty="0" smtClean="0"/>
              <a:t>compute the probability of the observation:</a:t>
            </a:r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8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623" y="3667259"/>
            <a:ext cx="4507243" cy="1343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8272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Chauvenet’s</a:t>
            </a:r>
            <a:r>
              <a:rPr lang="en-US" dirty="0" smtClean="0"/>
              <a:t> criterion 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Define it as an outlier when: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Typical value for </a:t>
            </a:r>
            <a:r>
              <a:rPr lang="en-US" i="1" dirty="0" smtClean="0"/>
              <a:t>c</a:t>
            </a:r>
            <a:r>
              <a:rPr lang="en-US" dirty="0" smtClean="0"/>
              <a:t> is 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9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024" y="2235994"/>
            <a:ext cx="2857819" cy="156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5225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Chauvenet’s</a:t>
            </a:r>
            <a:r>
              <a:rPr lang="en-US" dirty="0" smtClean="0"/>
              <a:t> criterion (4)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CrowdSignals</a:t>
            </a:r>
            <a:r>
              <a:rPr lang="en-US" dirty="0" smtClean="0"/>
              <a:t> example (c=2):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10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875" y="2439788"/>
            <a:ext cx="4363531" cy="340506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1406" y="2439787"/>
            <a:ext cx="4516119" cy="3367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3668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Distribution-based outlier detection (2)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Assuming the data of an attribute to follow a single distribution might be a bit too simple</a:t>
            </a:r>
          </a:p>
          <a:p>
            <a:r>
              <a:rPr lang="en-US" dirty="0" smtClean="0"/>
              <a:t>We can also use </a:t>
            </a:r>
            <a:r>
              <a:rPr lang="en-US" i="1" dirty="0" smtClean="0"/>
              <a:t>mixture models</a:t>
            </a:r>
          </a:p>
          <a:p>
            <a:r>
              <a:rPr lang="en-US" dirty="0" smtClean="0"/>
              <a:t>Assume the data can be described with </a:t>
            </a:r>
            <a:r>
              <a:rPr lang="en-US" i="1" dirty="0" smtClean="0"/>
              <a:t>K </a:t>
            </a:r>
            <a:r>
              <a:rPr lang="en-US" dirty="0" smtClean="0"/>
              <a:t>normal distributions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11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415" y="4918871"/>
            <a:ext cx="3540358" cy="11574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014" y="4918870"/>
            <a:ext cx="1907476" cy="115390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512217" y="5297111"/>
            <a:ext cx="6012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with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24458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Mixture models (1)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 can find the best for the parameters by mean of maximizing the likelihood: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We can for example use the expectation maximization algorithm</a:t>
            </a:r>
          </a:p>
          <a:p>
            <a:r>
              <a:rPr lang="en-US" dirty="0" smtClean="0"/>
              <a:t>How many distributions should we use?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12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715" y="2781300"/>
            <a:ext cx="2046876" cy="1179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1006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Mixture models (2)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CrowdSignals</a:t>
            </a:r>
            <a:r>
              <a:rPr lang="en-US" dirty="0" smtClean="0"/>
              <a:t> example (K=3):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13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713" y="2091995"/>
            <a:ext cx="4364006" cy="403416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3011" y="2302863"/>
            <a:ext cx="4156529" cy="3790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6385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Distance-based outlier detection (</a:t>
            </a:r>
            <a:r>
              <a:rPr lang="en-US" sz="4000" dirty="0"/>
              <a:t>1</a:t>
            </a:r>
            <a:r>
              <a:rPr lang="en-US" sz="4000" dirty="0" smtClean="0"/>
              <a:t>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Let us move away from distributions and just consider the distance between points</a:t>
            </a:r>
          </a:p>
          <a:p>
            <a:r>
              <a:rPr lang="en-US" dirty="0" smtClean="0"/>
              <a:t>We will consider the actual distance metrics later (Chapter 5), but e.g. think of Euclidean distance</a:t>
            </a:r>
          </a:p>
          <a:p>
            <a:r>
              <a:rPr lang="en-US" dirty="0" smtClean="0"/>
              <a:t>We will use            to represent the distance between two values of an attribute </a:t>
            </a:r>
            <a:r>
              <a:rPr lang="en-US" i="1" dirty="0" smtClean="0"/>
              <a:t>j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14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2466" y="4300583"/>
            <a:ext cx="1211937" cy="570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8293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smtClean="0"/>
              <a:t>Simple distance-based approach (</a:t>
            </a:r>
            <a:r>
              <a:rPr lang="en-US" sz="4000" dirty="0"/>
              <a:t>1</a:t>
            </a:r>
            <a:r>
              <a:rPr lang="en-US" sz="4000" dirty="0" smtClean="0"/>
              <a:t>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 call point close if they are within distance </a:t>
            </a:r>
            <a:r>
              <a:rPr lang="en-US" i="1" dirty="0" err="1" smtClean="0"/>
              <a:t>d</a:t>
            </a:r>
            <a:r>
              <a:rPr lang="en-US" i="1" baseline="-25000" dirty="0" err="1" smtClean="0"/>
              <a:t>min</a:t>
            </a:r>
            <a:endParaRPr lang="en-US" i="1" baseline="-25000" dirty="0" smtClean="0"/>
          </a:p>
          <a:p>
            <a:r>
              <a:rPr lang="en-US" dirty="0" smtClean="0"/>
              <a:t>Points are outliers when there are more than a fraction </a:t>
            </a:r>
            <a:r>
              <a:rPr lang="en-US" i="1" dirty="0" err="1" smtClean="0"/>
              <a:t>f</a:t>
            </a:r>
            <a:r>
              <a:rPr lang="en-US" i="1" baseline="-25000" dirty="0" err="1" smtClean="0"/>
              <a:t>min</a:t>
            </a:r>
            <a:r>
              <a:rPr lang="en-US" i="1" baseline="-25000" dirty="0" smtClean="0"/>
              <a:t> </a:t>
            </a:r>
            <a:r>
              <a:rPr lang="en-US" dirty="0" smtClean="0"/>
              <a:t>far away (i.e. outside of </a:t>
            </a:r>
            <a:r>
              <a:rPr lang="en-US" i="1" dirty="0" err="1" smtClean="0"/>
              <a:t>d</a:t>
            </a:r>
            <a:r>
              <a:rPr lang="en-US" i="1" baseline="-25000" dirty="0" err="1" smtClean="0"/>
              <a:t>min</a:t>
            </a:r>
            <a:r>
              <a:rPr lang="en-US" dirty="0" smtClean="0"/>
              <a:t>)</a:t>
            </a:r>
            <a:endParaRPr lang="en-US" baseline="-25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15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6701" y="3867150"/>
            <a:ext cx="2679700" cy="248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0689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smtClean="0"/>
              <a:t>Simple distance-based approach (2)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Formal:</a:t>
            </a:r>
            <a:endParaRPr lang="en-US" baseline="-25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16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378209"/>
            <a:ext cx="5331294" cy="105515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14400" y="3692085"/>
            <a:ext cx="6012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with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399" y="4329639"/>
            <a:ext cx="4226517" cy="876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777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smtClean="0"/>
              <a:t>Simple distance-based approach (3)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CrowdSignal</a:t>
            </a:r>
            <a:r>
              <a:rPr lang="en-US" dirty="0" smtClean="0"/>
              <a:t> example (</a:t>
            </a:r>
            <a:r>
              <a:rPr lang="en-US" i="1" dirty="0" err="1" smtClean="0"/>
              <a:t>d</a:t>
            </a:r>
            <a:r>
              <a:rPr lang="en-US" i="1" baseline="-25000" dirty="0" err="1" smtClean="0"/>
              <a:t>min</a:t>
            </a:r>
            <a:r>
              <a:rPr lang="en-US" dirty="0" smtClean="0"/>
              <a:t>=0.1, </a:t>
            </a:r>
            <a:r>
              <a:rPr lang="en-US" i="1" dirty="0" err="1" smtClean="0"/>
              <a:t>f</a:t>
            </a:r>
            <a:r>
              <a:rPr lang="en-US" i="1" baseline="-25000" dirty="0" err="1" smtClean="0"/>
              <a:t>min</a:t>
            </a:r>
            <a:r>
              <a:rPr lang="en-US" dirty="0" smtClean="0"/>
              <a:t>=0.99)</a:t>
            </a:r>
            <a:endParaRPr lang="en-US" baseline="-25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17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362" y="2314177"/>
            <a:ext cx="4333735" cy="340686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1428" y="2229214"/>
            <a:ext cx="4441813" cy="3491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5626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Distance-based outlier detection (2)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previous approach did not take the local density into account, imagine: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18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7577" y="2690613"/>
            <a:ext cx="4146344" cy="3671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0569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Local outlier factor (1)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Local outlier factor does take this density into account</a:t>
            </a:r>
          </a:p>
          <a:p>
            <a:r>
              <a:rPr lang="en-US" dirty="0" smtClean="0"/>
              <a:t>We first define the distance </a:t>
            </a:r>
            <a:r>
              <a:rPr lang="en-US" i="1" dirty="0" err="1" smtClean="0"/>
              <a:t>k</a:t>
            </a:r>
            <a:r>
              <a:rPr lang="en-US" i="1" baseline="-25000" dirty="0" err="1" smtClean="0"/>
              <a:t>dist</a:t>
            </a:r>
            <a:r>
              <a:rPr lang="en-US" dirty="0" smtClean="0"/>
              <a:t> for a point </a:t>
            </a:r>
            <a:r>
              <a:rPr lang="en-US" i="1" dirty="0" smtClean="0"/>
              <a:t>x</a:t>
            </a:r>
            <a:r>
              <a:rPr lang="en-US" i="1" baseline="-25000" dirty="0" smtClean="0"/>
              <a:t>i</a:t>
            </a:r>
            <a:r>
              <a:rPr lang="en-US" sz="1200" i="1" dirty="0" smtClean="0"/>
              <a:t> </a:t>
            </a:r>
            <a:r>
              <a:rPr lang="en-US" sz="2800" i="1" baseline="30000" dirty="0" smtClean="0"/>
              <a:t>j</a:t>
            </a:r>
            <a:r>
              <a:rPr lang="en-US" dirty="0" smtClean="0"/>
              <a:t> as the largest distance to one of its k closest neighbors: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19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492" y="4318199"/>
            <a:ext cx="7167445" cy="971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1484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Local outlier factor (2)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set of neighbors of </a:t>
            </a:r>
            <a:r>
              <a:rPr lang="en-US" i="1" dirty="0"/>
              <a:t>x</a:t>
            </a:r>
            <a:r>
              <a:rPr lang="en-US" i="1" baseline="-25000" dirty="0"/>
              <a:t>i</a:t>
            </a:r>
            <a:r>
              <a:rPr lang="en-US" sz="1200" i="1" dirty="0"/>
              <a:t> </a:t>
            </a:r>
            <a:r>
              <a:rPr lang="en-US" sz="2800" i="1" baseline="30000" dirty="0" smtClean="0"/>
              <a:t>j </a:t>
            </a:r>
            <a:r>
              <a:rPr lang="en-US" sz="2800" dirty="0" smtClean="0"/>
              <a:t>within</a:t>
            </a:r>
            <a:r>
              <a:rPr lang="en-US" sz="2800" i="1" dirty="0" smtClean="0"/>
              <a:t> </a:t>
            </a:r>
            <a:r>
              <a:rPr lang="en-US" i="1" dirty="0" err="1" smtClean="0"/>
              <a:t>k</a:t>
            </a:r>
            <a:r>
              <a:rPr lang="en-US" i="1" baseline="-25000" dirty="0" err="1" smtClean="0"/>
              <a:t>dist</a:t>
            </a:r>
            <a:r>
              <a:rPr lang="en-US" i="1" baseline="-25000" dirty="0" smtClean="0"/>
              <a:t> </a:t>
            </a:r>
            <a:r>
              <a:rPr lang="en-US" dirty="0" smtClean="0"/>
              <a:t>is called the k-distance neighborhood </a:t>
            </a:r>
            <a:r>
              <a:rPr lang="en-US" i="1" dirty="0" err="1" smtClean="0"/>
              <a:t>k</a:t>
            </a:r>
            <a:r>
              <a:rPr lang="en-US" i="1" baseline="-25000" dirty="0" err="1" smtClean="0"/>
              <a:t>dist_nh</a:t>
            </a:r>
            <a:endParaRPr lang="en-US" i="1" baseline="-25000" dirty="0" smtClean="0"/>
          </a:p>
          <a:p>
            <a:endParaRPr lang="en-US" i="1" baseline="-25000" dirty="0"/>
          </a:p>
          <a:p>
            <a:endParaRPr lang="en-US" i="1" baseline="-25000" dirty="0" smtClean="0"/>
          </a:p>
          <a:p>
            <a:r>
              <a:rPr lang="en-US" dirty="0" smtClean="0"/>
              <a:t>We define the reachability distance of </a:t>
            </a:r>
            <a:r>
              <a:rPr lang="en-US" i="1" dirty="0"/>
              <a:t>x</a:t>
            </a:r>
            <a:r>
              <a:rPr lang="en-US" i="1" baseline="-25000" dirty="0"/>
              <a:t>i</a:t>
            </a:r>
            <a:r>
              <a:rPr lang="en-US" sz="1800" i="1" dirty="0"/>
              <a:t> </a:t>
            </a:r>
            <a:r>
              <a:rPr lang="en-US" i="1" baseline="30000" dirty="0" smtClean="0"/>
              <a:t>j</a:t>
            </a:r>
            <a:r>
              <a:rPr lang="en-US" dirty="0" smtClean="0"/>
              <a:t> to </a:t>
            </a:r>
            <a:r>
              <a:rPr lang="en-US" i="1" dirty="0" smtClean="0"/>
              <a:t>x </a:t>
            </a:r>
            <a:r>
              <a:rPr lang="en-US" dirty="0" smtClean="0"/>
              <a:t>as (we remove small distances within </a:t>
            </a:r>
            <a:r>
              <a:rPr lang="en-US" i="1" dirty="0" err="1" smtClean="0"/>
              <a:t>k</a:t>
            </a:r>
            <a:r>
              <a:rPr lang="en-US" i="1" baseline="-25000" dirty="0" err="1" smtClean="0"/>
              <a:t>dist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20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212" y="2792514"/>
            <a:ext cx="7128059" cy="51097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391" y="5074507"/>
            <a:ext cx="4422891" cy="536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9804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Local outlier factor (3)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Now we define the local reachability distance of our point </a:t>
            </a:r>
            <a:r>
              <a:rPr lang="en-US" i="1" dirty="0" smtClean="0"/>
              <a:t>x</a:t>
            </a:r>
            <a:r>
              <a:rPr lang="en-US" i="1" baseline="-25000" dirty="0" smtClean="0"/>
              <a:t>i</a:t>
            </a:r>
            <a:r>
              <a:rPr lang="en-US" sz="1800" i="1" dirty="0" smtClean="0"/>
              <a:t> </a:t>
            </a:r>
            <a:r>
              <a:rPr lang="en-US" i="1" baseline="30000" dirty="0" smtClean="0"/>
              <a:t>j</a:t>
            </a:r>
            <a:r>
              <a:rPr lang="en-US" dirty="0" smtClean="0"/>
              <a:t>: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And we compare this to the neighbors: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21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699" y="2870199"/>
            <a:ext cx="5920579" cy="140056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698" y="5005848"/>
            <a:ext cx="3843883" cy="1252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7667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Local outlier factor (4)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CrowdSignals</a:t>
            </a:r>
            <a:r>
              <a:rPr lang="en-US" dirty="0" smtClean="0"/>
              <a:t> case (k=5):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22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6928" y="2348377"/>
            <a:ext cx="4287553" cy="366698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348377"/>
            <a:ext cx="4349728" cy="3704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8802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Outlier detection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 remove all elements we have considered to be an outlier</a:t>
            </a:r>
          </a:p>
          <a:p>
            <a:r>
              <a:rPr lang="en-US" dirty="0" smtClean="0"/>
              <a:t>We replace them with the value missing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9683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Missing values (1)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 naturally move to missing values</a:t>
            </a:r>
          </a:p>
          <a:p>
            <a:r>
              <a:rPr lang="en-US" dirty="0" smtClean="0"/>
              <a:t>We can replace missing values by a substituted value (</a:t>
            </a:r>
            <a:r>
              <a:rPr lang="en-US" i="1" dirty="0" smtClean="0"/>
              <a:t>imputation</a:t>
            </a:r>
            <a:r>
              <a:rPr lang="en-US" dirty="0" smtClean="0"/>
              <a:t>)</a:t>
            </a:r>
          </a:p>
          <a:p>
            <a:r>
              <a:rPr lang="en-US" dirty="0" smtClean="0"/>
              <a:t>What should these values be?</a:t>
            </a:r>
          </a:p>
          <a:p>
            <a:pPr lvl="1"/>
            <a:r>
              <a:rPr lang="en-US" dirty="0" smtClean="0"/>
              <a:t>mean (numeric)</a:t>
            </a:r>
          </a:p>
          <a:p>
            <a:pPr lvl="1"/>
            <a:r>
              <a:rPr lang="en-US" dirty="0" smtClean="0"/>
              <a:t>mode (categorical and numeric)</a:t>
            </a:r>
          </a:p>
          <a:p>
            <a:pPr lvl="1"/>
            <a:r>
              <a:rPr lang="en-US" dirty="0"/>
              <a:t>m</a:t>
            </a:r>
            <a:r>
              <a:rPr lang="en-US" dirty="0" smtClean="0"/>
              <a:t>edian (numeric)</a:t>
            </a:r>
          </a:p>
          <a:p>
            <a:pPr lvl="1"/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5874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Missing values (2)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 can also take more advanced approaches:</a:t>
            </a:r>
          </a:p>
          <a:p>
            <a:pPr lvl="1"/>
            <a:r>
              <a:rPr lang="en-US" dirty="0" smtClean="0"/>
              <a:t>Use other attribute values in the same instance (Chapter 7):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Use values of the same attributes from other instances (need a ordered/temporal attribute):</a:t>
            </a:r>
          </a:p>
          <a:p>
            <a:pPr lvl="1"/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25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8093" y="3634448"/>
            <a:ext cx="3249140" cy="43685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4363" y="5113865"/>
            <a:ext cx="3639040" cy="454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0061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Missing values (3)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Some examples of the second case in case of a single missing measurement: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In case of multiple missing measurements:</a:t>
            </a:r>
          </a:p>
          <a:p>
            <a:pPr marL="0" indent="0">
              <a:buNone/>
            </a:pPr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26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359" y="2823132"/>
            <a:ext cx="1870359" cy="70138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004" y="4622584"/>
            <a:ext cx="2977914" cy="7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358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Missing values (4)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CrowdSignal</a:t>
            </a:r>
            <a:r>
              <a:rPr lang="en-US" dirty="0" smtClean="0"/>
              <a:t> example:</a:t>
            </a:r>
          </a:p>
          <a:p>
            <a:endParaRPr lang="en-US" dirty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27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0253" y="2026699"/>
            <a:ext cx="5101282" cy="4419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3350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Outlier detection + imputation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Approaches that combine outlier detection and value imputation exist as well</a:t>
            </a:r>
          </a:p>
          <a:p>
            <a:r>
              <a:rPr lang="en-US" dirty="0" smtClean="0"/>
              <a:t>The </a:t>
            </a:r>
            <a:r>
              <a:rPr lang="en-US" dirty="0" err="1" smtClean="0"/>
              <a:t>Kalman</a:t>
            </a:r>
            <a:r>
              <a:rPr lang="en-US" dirty="0" smtClean="0"/>
              <a:t> filter is a well known one:</a:t>
            </a:r>
          </a:p>
          <a:p>
            <a:pPr lvl="1"/>
            <a:r>
              <a:rPr lang="en-US" dirty="0"/>
              <a:t>i</a:t>
            </a:r>
            <a:r>
              <a:rPr lang="en-US" dirty="0" smtClean="0"/>
              <a:t>t estimates expected values based on historical data</a:t>
            </a:r>
          </a:p>
          <a:p>
            <a:pPr lvl="1"/>
            <a:r>
              <a:rPr lang="en-US" dirty="0"/>
              <a:t>i</a:t>
            </a:r>
            <a:r>
              <a:rPr lang="en-US" dirty="0" smtClean="0"/>
              <a:t>f the observed value deviates too much (i.e. an outlier) we can impute with the expected value</a:t>
            </a:r>
            <a:endParaRPr lang="en-US" dirty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28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1273" y="5108273"/>
            <a:ext cx="1452958" cy="1749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129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 smtClean="0"/>
              <a:t>Kalman</a:t>
            </a:r>
            <a:r>
              <a:rPr lang="en-US" sz="4000" dirty="0" smtClean="0"/>
              <a:t> filter (1)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Assume some latent state </a:t>
            </a:r>
            <a:r>
              <a:rPr lang="en-US" i="1" dirty="0" err="1" smtClean="0"/>
              <a:t>s</a:t>
            </a:r>
            <a:r>
              <a:rPr lang="en-US" i="1" baseline="-25000" dirty="0" err="1" smtClean="0"/>
              <a:t>t</a:t>
            </a:r>
            <a:r>
              <a:rPr lang="en-US" i="1" baseline="-25000" dirty="0" smtClean="0"/>
              <a:t> </a:t>
            </a:r>
            <a:r>
              <a:rPr lang="en-US" dirty="0" smtClean="0"/>
              <a:t>which can have multiple components</a:t>
            </a:r>
            <a:endParaRPr lang="en-US" i="1" baseline="-25000" dirty="0" smtClean="0"/>
          </a:p>
          <a:p>
            <a:pPr lvl="1"/>
            <a:r>
              <a:rPr lang="en-US" dirty="0" smtClean="0"/>
              <a:t>Our quantified self data </a:t>
            </a:r>
            <a:r>
              <a:rPr lang="en-US" i="1" dirty="0" err="1" smtClean="0"/>
              <a:t>x</a:t>
            </a:r>
            <a:r>
              <a:rPr lang="en-US" i="1" baseline="-25000" dirty="0" err="1" smtClean="0"/>
              <a:t>t</a:t>
            </a:r>
            <a:r>
              <a:rPr lang="en-US" dirty="0" smtClean="0"/>
              <a:t> performs measurements about this state</a:t>
            </a:r>
            <a:endParaRPr lang="en-US" dirty="0"/>
          </a:p>
          <a:p>
            <a:r>
              <a:rPr lang="en-US" dirty="0" smtClean="0"/>
              <a:t>For example:</a:t>
            </a:r>
          </a:p>
          <a:p>
            <a:pPr lvl="1"/>
            <a:r>
              <a:rPr lang="en-US" i="1" dirty="0" err="1"/>
              <a:t>s</a:t>
            </a:r>
            <a:r>
              <a:rPr lang="en-US" i="1" baseline="-25000" dirty="0" err="1" smtClean="0"/>
              <a:t>t</a:t>
            </a:r>
            <a:r>
              <a:rPr lang="en-US" i="1" dirty="0" smtClean="0"/>
              <a:t> </a:t>
            </a:r>
            <a:r>
              <a:rPr lang="en-US" dirty="0" smtClean="0"/>
              <a:t>is Arnold’s presence at a position and velocity</a:t>
            </a:r>
          </a:p>
          <a:p>
            <a:pPr lvl="1"/>
            <a:r>
              <a:rPr lang="en-US" i="1" dirty="0" err="1" smtClean="0"/>
              <a:t>x</a:t>
            </a:r>
            <a:r>
              <a:rPr lang="en-US" i="1" baseline="-25000" dirty="0" err="1" smtClean="0"/>
              <a:t>t</a:t>
            </a:r>
            <a:r>
              <a:rPr lang="en-US" dirty="0" smtClean="0"/>
              <a:t> is the GPS data and step counter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4038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 smtClean="0"/>
              <a:t>Kalman</a:t>
            </a:r>
            <a:r>
              <a:rPr lang="en-US" sz="4000" dirty="0" smtClean="0"/>
              <a:t> filter (2)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next value of a state is defined as:</a:t>
            </a:r>
          </a:p>
          <a:p>
            <a:endParaRPr lang="en-US" dirty="0"/>
          </a:p>
          <a:p>
            <a:pPr lvl="1"/>
            <a:r>
              <a:rPr lang="en-US" i="1" dirty="0" err="1" smtClean="0"/>
              <a:t>u</a:t>
            </a:r>
            <a:r>
              <a:rPr lang="en-US" i="1" baseline="-25000" dirty="0" err="1" smtClean="0"/>
              <a:t>t</a:t>
            </a:r>
            <a:r>
              <a:rPr lang="en-US" baseline="-25000" dirty="0" smtClean="0"/>
              <a:t> </a:t>
            </a:r>
            <a:r>
              <a:rPr lang="en-US" i="1" baseline="-25000" dirty="0" smtClean="0"/>
              <a:t> </a:t>
            </a:r>
            <a:r>
              <a:rPr lang="en-US" dirty="0" smtClean="0"/>
              <a:t>is a control input state (e.g. sending a message)</a:t>
            </a:r>
          </a:p>
          <a:p>
            <a:pPr lvl="1"/>
            <a:r>
              <a:rPr lang="en-US" i="1" dirty="0" err="1"/>
              <a:t>w</a:t>
            </a:r>
            <a:r>
              <a:rPr lang="en-US" i="1" baseline="-25000" dirty="0" err="1" smtClean="0"/>
              <a:t>t</a:t>
            </a:r>
            <a:r>
              <a:rPr lang="en-US" i="1" baseline="-25000" dirty="0" smtClean="0"/>
              <a:t> </a:t>
            </a:r>
            <a:r>
              <a:rPr lang="en-US" dirty="0" smtClean="0"/>
              <a:t>is white noise</a:t>
            </a:r>
          </a:p>
          <a:p>
            <a:pPr lvl="1"/>
            <a:r>
              <a:rPr lang="en-US" i="1" dirty="0" smtClean="0"/>
              <a:t>F</a:t>
            </a:r>
            <a:r>
              <a:rPr lang="en-US" i="1" baseline="-25000" dirty="0" smtClean="0"/>
              <a:t>t</a:t>
            </a:r>
            <a:r>
              <a:rPr lang="en-US" dirty="0" smtClean="0"/>
              <a:t> and </a:t>
            </a:r>
            <a:r>
              <a:rPr lang="en-US" i="1" dirty="0" err="1" smtClean="0"/>
              <a:t>B</a:t>
            </a:r>
            <a:r>
              <a:rPr lang="en-US" i="1" baseline="-25000" dirty="0" err="1" smtClean="0"/>
              <a:t>t</a:t>
            </a:r>
            <a:r>
              <a:rPr lang="en-US" dirty="0" smtClean="0"/>
              <a:t> are matrices</a:t>
            </a:r>
          </a:p>
          <a:p>
            <a:r>
              <a:rPr lang="en-US" dirty="0" smtClean="0"/>
              <a:t>The measurement associated with </a:t>
            </a:r>
            <a:r>
              <a:rPr lang="en-US" i="1" dirty="0" err="1" smtClean="0"/>
              <a:t>s</a:t>
            </a:r>
            <a:r>
              <a:rPr lang="en-US" i="1" baseline="-25000" dirty="0" err="1" smtClean="0"/>
              <a:t>t</a:t>
            </a:r>
            <a:r>
              <a:rPr lang="en-US" dirty="0" smtClean="0"/>
              <a:t> is:</a:t>
            </a:r>
          </a:p>
          <a:p>
            <a:endParaRPr lang="en-US" dirty="0"/>
          </a:p>
          <a:p>
            <a:pPr lvl="1"/>
            <a:r>
              <a:rPr lang="en-US" i="1" dirty="0" err="1" smtClean="0"/>
              <a:t>v</a:t>
            </a:r>
            <a:r>
              <a:rPr lang="en-US" i="1" baseline="-25000" dirty="0" err="1" smtClean="0"/>
              <a:t>t</a:t>
            </a:r>
            <a:r>
              <a:rPr lang="en-US" i="1" baseline="-25000" dirty="0" smtClean="0"/>
              <a:t> </a:t>
            </a:r>
            <a:r>
              <a:rPr lang="en-US" dirty="0"/>
              <a:t>is white noise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30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6994" y="2273068"/>
            <a:ext cx="2527531" cy="45229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994" y="4992960"/>
            <a:ext cx="1760183" cy="477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934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 smtClean="0"/>
              <a:t>Kalman</a:t>
            </a:r>
            <a:r>
              <a:rPr lang="en-US" sz="4000" dirty="0" smtClean="0"/>
              <a:t> filter (3)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For the noise we assume that:</a:t>
            </a:r>
          </a:p>
          <a:p>
            <a:r>
              <a:rPr lang="en-US" dirty="0" smtClean="0"/>
              <a:t>Now let us try to predict a next state (denoted by a hat):</a:t>
            </a:r>
          </a:p>
          <a:p>
            <a:endParaRPr lang="en-US" dirty="0"/>
          </a:p>
          <a:p>
            <a:r>
              <a:rPr lang="en-US" dirty="0" smtClean="0"/>
              <a:t>And let us also estimate our prediction error (matrix of variances and co-variances):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31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1850" y="1487254"/>
            <a:ext cx="1812284" cy="82376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6351" y="3357508"/>
            <a:ext cx="3355248" cy="58071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6351" y="5025402"/>
            <a:ext cx="4354332" cy="487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2169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 smtClean="0"/>
              <a:t>Kalman</a:t>
            </a:r>
            <a:r>
              <a:rPr lang="en-US" sz="4000" dirty="0" smtClean="0"/>
              <a:t> filter (4)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Based on our prediction of the state, let us look at the error:</a:t>
            </a:r>
          </a:p>
          <a:p>
            <a:endParaRPr lang="en-US" dirty="0"/>
          </a:p>
          <a:p>
            <a:r>
              <a:rPr lang="en-US" dirty="0" smtClean="0"/>
              <a:t>Given this error we come with an updated prediction of our state</a:t>
            </a:r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r>
              <a:rPr lang="en-US" i="1" dirty="0" err="1" smtClean="0"/>
              <a:t>K</a:t>
            </a:r>
            <a:r>
              <a:rPr lang="en-US" i="1" baseline="-25000" dirty="0" err="1" smtClean="0"/>
              <a:t>t</a:t>
            </a:r>
            <a:r>
              <a:rPr lang="en-US" dirty="0" smtClean="0"/>
              <a:t> is a matrix derived based on an algorithm for which </a:t>
            </a:r>
            <a:r>
              <a:rPr lang="en-US" i="1" dirty="0" smtClean="0"/>
              <a:t>P</a:t>
            </a:r>
            <a:r>
              <a:rPr lang="en-US" i="1" baseline="-25000" dirty="0" smtClean="0"/>
              <a:t>t|t-1</a:t>
            </a:r>
            <a:r>
              <a:rPr lang="en-US" dirty="0" smtClean="0"/>
              <a:t> is used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32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165" y="2560015"/>
            <a:ext cx="2436125" cy="5934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165" y="4159705"/>
            <a:ext cx="2588656" cy="70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9065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 smtClean="0"/>
              <a:t>Kalman</a:t>
            </a:r>
            <a:r>
              <a:rPr lang="en-US" sz="4000" dirty="0" smtClean="0"/>
              <a:t> filter (5)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Of course the matrices contain models (that we might not always know) but you can even do without (one measurement directly related to one latent state)</a:t>
            </a:r>
          </a:p>
          <a:p>
            <a:r>
              <a:rPr lang="en-US" dirty="0" smtClean="0"/>
              <a:t>Once we observe a large error, our </a:t>
            </a:r>
            <a:r>
              <a:rPr lang="en-US" i="1" dirty="0" err="1" smtClean="0"/>
              <a:t>x</a:t>
            </a:r>
            <a:r>
              <a:rPr lang="en-US" i="1" baseline="-25000" dirty="0" err="1" smtClean="0"/>
              <a:t>t</a:t>
            </a:r>
            <a:r>
              <a:rPr lang="en-US" dirty="0" smtClean="0"/>
              <a:t> might be of and we can substitute it by the expected value</a:t>
            </a:r>
          </a:p>
          <a:p>
            <a:r>
              <a:rPr lang="en-US" dirty="0" smtClean="0"/>
              <a:t>Nice more extensive explanation: </a:t>
            </a:r>
            <a:r>
              <a:rPr lang="en-US" dirty="0">
                <a:hlinkClick r:id="rId2"/>
              </a:rPr>
              <a:t>http://www.bzarg.com/p/how-a-kalman-filter-works-in-pictures</a:t>
            </a:r>
            <a:r>
              <a:rPr lang="en-US" dirty="0" smtClean="0">
                <a:hlinkClick r:id="rId2"/>
              </a:rPr>
              <a:t>/</a:t>
            </a:r>
            <a:r>
              <a:rPr lang="en-US" dirty="0" smtClean="0"/>
              <a:t> </a:t>
            </a:r>
            <a:endParaRPr lang="en-US" dirty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3998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 smtClean="0"/>
              <a:t>Kalman</a:t>
            </a:r>
            <a:r>
              <a:rPr lang="en-US" sz="4000" dirty="0" smtClean="0"/>
              <a:t> filter (6)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>
            <a:normAutofit/>
          </a:bodyPr>
          <a:lstStyle/>
          <a:p>
            <a:r>
              <a:rPr lang="en-US" dirty="0" err="1" smtClean="0"/>
              <a:t>CrowdSignal</a:t>
            </a:r>
            <a:r>
              <a:rPr lang="en-US" dirty="0" smtClean="0"/>
              <a:t> example:</a:t>
            </a:r>
            <a:endParaRPr lang="en-US" dirty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34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9826" y="2093188"/>
            <a:ext cx="4760354" cy="4324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2344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Transforming the data (1)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Even though we have removed the outliers and imputed missing values we could still suffer from noise in our dataset that could distract the learning process</a:t>
            </a:r>
          </a:p>
          <a:p>
            <a:r>
              <a:rPr lang="en-US" dirty="0" smtClean="0"/>
              <a:t>Approaches exist that filter our this more subtle noise</a:t>
            </a:r>
          </a:p>
          <a:p>
            <a:pPr lvl="1"/>
            <a:r>
              <a:rPr lang="en-US" dirty="0" err="1" smtClean="0"/>
              <a:t>Lowpass</a:t>
            </a:r>
            <a:r>
              <a:rPr lang="en-US" dirty="0" smtClean="0"/>
              <a:t> filter</a:t>
            </a:r>
          </a:p>
          <a:p>
            <a:pPr lvl="1"/>
            <a:r>
              <a:rPr lang="en-US" dirty="0" smtClean="0"/>
              <a:t>Principal Component Analysis</a:t>
            </a:r>
          </a:p>
          <a:p>
            <a:endParaRPr lang="en-US" dirty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7934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 smtClean="0"/>
              <a:t>Lowpass</a:t>
            </a:r>
            <a:r>
              <a:rPr lang="en-US" sz="4000" dirty="0" smtClean="0"/>
              <a:t> filter (1)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Main idea: some data has periodicity (e.g. walking, running)</a:t>
            </a:r>
          </a:p>
          <a:p>
            <a:r>
              <a:rPr lang="en-US" dirty="0" smtClean="0"/>
              <a:t>You can decompose a series of values into different periodic signals:</a:t>
            </a:r>
          </a:p>
          <a:p>
            <a:pPr lvl="1"/>
            <a:r>
              <a:rPr lang="en-US" dirty="0" smtClean="0"/>
              <a:t>come with their own frequency</a:t>
            </a:r>
          </a:p>
          <a:p>
            <a:pPr lvl="1"/>
            <a:r>
              <a:rPr lang="en-US" dirty="0" smtClean="0"/>
              <a:t>we will see about this in Chapter 4</a:t>
            </a:r>
          </a:p>
          <a:p>
            <a:r>
              <a:rPr lang="en-US" dirty="0" smtClean="0"/>
              <a:t>Some frequencies might be more interesting than others</a:t>
            </a:r>
          </a:p>
          <a:p>
            <a:endParaRPr lang="en-US" dirty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2345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 smtClean="0"/>
              <a:t>Lowpass</a:t>
            </a:r>
            <a:r>
              <a:rPr lang="en-US" sz="4000" dirty="0" smtClean="0"/>
              <a:t> filter (2)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5615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For example: we do n</a:t>
            </a:r>
            <a:r>
              <a:rPr lang="en-US" dirty="0"/>
              <a:t>o</a:t>
            </a:r>
            <a:r>
              <a:rPr lang="en-US" dirty="0" smtClean="0"/>
              <a:t>t care about running (higher frequency), but we do care about walking</a:t>
            </a:r>
          </a:p>
          <a:p>
            <a:r>
              <a:rPr lang="en-US" dirty="0" smtClean="0"/>
              <a:t>We can filter out the higher frequency data</a:t>
            </a:r>
          </a:p>
          <a:p>
            <a:r>
              <a:rPr lang="en-US" dirty="0" smtClean="0"/>
              <a:t>The </a:t>
            </a:r>
            <a:r>
              <a:rPr lang="en-US" dirty="0" err="1" smtClean="0"/>
              <a:t>lowpass</a:t>
            </a:r>
            <a:r>
              <a:rPr lang="en-US" dirty="0" smtClean="0"/>
              <a:t> filter does exactly this:</a:t>
            </a:r>
          </a:p>
          <a:p>
            <a:endParaRPr lang="en-US" dirty="0" smtClean="0"/>
          </a:p>
          <a:p>
            <a:endParaRPr lang="en-US" dirty="0"/>
          </a:p>
          <a:p>
            <a:pPr lvl="1"/>
            <a:r>
              <a:rPr lang="en-US" i="1" dirty="0" smtClean="0"/>
              <a:t>|G(f)|</a:t>
            </a:r>
            <a:r>
              <a:rPr lang="en-US" dirty="0" smtClean="0"/>
              <a:t> is the magnitude of the filter</a:t>
            </a:r>
          </a:p>
          <a:p>
            <a:pPr lvl="1"/>
            <a:r>
              <a:rPr lang="en-US" i="1" dirty="0" smtClean="0"/>
              <a:t>f</a:t>
            </a:r>
            <a:r>
              <a:rPr lang="en-US" i="1" baseline="-25000" dirty="0" smtClean="0"/>
              <a:t>c</a:t>
            </a:r>
            <a:r>
              <a:rPr lang="en-US" baseline="-25000" dirty="0" smtClean="0"/>
              <a:t> </a:t>
            </a:r>
            <a:r>
              <a:rPr lang="en-US" dirty="0" smtClean="0"/>
              <a:t>is the cutoff frequency</a:t>
            </a:r>
          </a:p>
          <a:p>
            <a:pPr lvl="1"/>
            <a:r>
              <a:rPr lang="en-US" i="1" dirty="0" smtClean="0"/>
              <a:t>n</a:t>
            </a:r>
            <a:r>
              <a:rPr lang="en-US" dirty="0" smtClean="0"/>
              <a:t> is the order of the filter</a:t>
            </a:r>
            <a:endParaRPr lang="en-US" dirty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37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971" y="3953515"/>
            <a:ext cx="2755994" cy="854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7400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 smtClean="0"/>
              <a:t>Lowpass</a:t>
            </a:r>
            <a:r>
              <a:rPr lang="en-US" sz="4000" dirty="0" smtClean="0"/>
              <a:t> filter (3)</a:t>
            </a:r>
            <a:endParaRPr lang="en-US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38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053" y="1500912"/>
            <a:ext cx="6462677" cy="4875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5500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 smtClean="0"/>
              <a:t>Lowpass</a:t>
            </a:r>
            <a:r>
              <a:rPr lang="en-US" sz="4000" dirty="0" smtClean="0"/>
              <a:t> filter (4)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56150"/>
          </a:xfrm>
        </p:spPr>
        <p:txBody>
          <a:bodyPr>
            <a:normAutofit/>
          </a:bodyPr>
          <a:lstStyle/>
          <a:p>
            <a:r>
              <a:rPr lang="en-US" dirty="0" err="1" smtClean="0"/>
              <a:t>CrowdSignal</a:t>
            </a:r>
            <a:r>
              <a:rPr lang="en-US" dirty="0" smtClean="0"/>
              <a:t> example (</a:t>
            </a:r>
            <a:r>
              <a:rPr lang="en-US" i="1" dirty="0" smtClean="0"/>
              <a:t>f</a:t>
            </a:r>
            <a:r>
              <a:rPr lang="en-US" i="1" baseline="-25000" dirty="0" smtClean="0"/>
              <a:t>c</a:t>
            </a:r>
            <a:r>
              <a:rPr lang="en-US" dirty="0" smtClean="0"/>
              <a:t>=1.5Hz, n=20):</a:t>
            </a:r>
            <a:endParaRPr lang="en-US" dirty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39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7336" y="2161395"/>
            <a:ext cx="4872949" cy="4339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0809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Transforming the data (2)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56150"/>
          </a:xfrm>
        </p:spPr>
        <p:txBody>
          <a:bodyPr>
            <a:normAutofit/>
          </a:bodyPr>
          <a:lstStyle/>
          <a:p>
            <a:r>
              <a:rPr lang="en-US" dirty="0" smtClean="0"/>
              <a:t>We can also apply principal component analysis:</a:t>
            </a:r>
          </a:p>
          <a:p>
            <a:pPr lvl="1"/>
            <a:r>
              <a:rPr lang="en-US" dirty="0" smtClean="0"/>
              <a:t>find new features that explain most of the variability in our data</a:t>
            </a:r>
          </a:p>
          <a:p>
            <a:pPr lvl="1"/>
            <a:r>
              <a:rPr lang="en-US" dirty="0" smtClean="0"/>
              <a:t>select the number of components based on the explained variance</a:t>
            </a:r>
          </a:p>
          <a:p>
            <a:pPr lvl="1"/>
            <a:r>
              <a:rPr lang="en-US" dirty="0" smtClean="0"/>
              <a:t>since most are familiar, I will not provide all details, see the book</a:t>
            </a:r>
            <a:endParaRPr lang="en-US" dirty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1306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Principal component analysis (1)</a:t>
            </a:r>
            <a:endParaRPr lang="en-US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41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4024" y="1563961"/>
            <a:ext cx="5158866" cy="4792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5334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Principal component </a:t>
            </a:r>
            <a:r>
              <a:rPr lang="en-US" sz="4000" dirty="0"/>
              <a:t>a</a:t>
            </a:r>
            <a:r>
              <a:rPr lang="en-US" sz="4000" dirty="0" smtClean="0"/>
              <a:t>nalysis (2)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56150"/>
          </a:xfrm>
        </p:spPr>
        <p:txBody>
          <a:bodyPr>
            <a:normAutofit/>
          </a:bodyPr>
          <a:lstStyle/>
          <a:p>
            <a:r>
              <a:rPr lang="en-US" dirty="0" err="1" smtClean="0"/>
              <a:t>CrowdSignals</a:t>
            </a:r>
            <a:r>
              <a:rPr lang="en-US" dirty="0" smtClean="0"/>
              <a:t>:</a:t>
            </a:r>
            <a:endParaRPr lang="en-US" dirty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42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0480" y="2273300"/>
            <a:ext cx="5249636" cy="408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3733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43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044" y="25028"/>
            <a:ext cx="7210216" cy="6735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474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44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0372" y="1422400"/>
            <a:ext cx="5312203" cy="5010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3019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45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56150"/>
          </a:xfrm>
        </p:spPr>
        <p:txBody>
          <a:bodyPr>
            <a:normAutofit/>
          </a:bodyPr>
          <a:lstStyle/>
          <a:p>
            <a:r>
              <a:rPr lang="en-US" dirty="0" smtClean="0"/>
              <a:t>Have learned how to handle all the noise in our data using various approaches</a:t>
            </a:r>
          </a:p>
          <a:p>
            <a:r>
              <a:rPr lang="en-US" dirty="0" smtClean="0"/>
              <a:t>This will help our machine learning algorithms later</a:t>
            </a:r>
          </a:p>
          <a:p>
            <a:r>
              <a:rPr lang="en-US" dirty="0" smtClean="0"/>
              <a:t>Next time: feature extraction</a:t>
            </a:r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32933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8408</TotalTime>
  <Words>1436</Words>
  <Application>Microsoft Macintosh PowerPoint</Application>
  <PresentationFormat>On-screen Show (4:3)</PresentationFormat>
  <Paragraphs>230</Paragraphs>
  <Slides>45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6" baseType="lpstr">
      <vt:lpstr>Office Theme</vt:lpstr>
      <vt:lpstr>Machine Learning for the Quantified Self</vt:lpstr>
      <vt:lpstr>Overview</vt:lpstr>
      <vt:lpstr>Removal of outliers (1)</vt:lpstr>
      <vt:lpstr>Removal of outliers (2)</vt:lpstr>
      <vt:lpstr>Removal of outliers (3)</vt:lpstr>
      <vt:lpstr>Distribution-based outlier detection (1)</vt:lpstr>
      <vt:lpstr>Chauvenet’s criterion (1)</vt:lpstr>
      <vt:lpstr>Chauvenet’s criterion (2)</vt:lpstr>
      <vt:lpstr>Chauvenet’s criterion (3)</vt:lpstr>
      <vt:lpstr>Chauvenet’s criterion (4)</vt:lpstr>
      <vt:lpstr>Distribution-based outlier detection (2)</vt:lpstr>
      <vt:lpstr>Mixture models (1)</vt:lpstr>
      <vt:lpstr>Mixture models (2)</vt:lpstr>
      <vt:lpstr>Distance-based outlier detection (1)</vt:lpstr>
      <vt:lpstr>Simple distance-based approach (1)</vt:lpstr>
      <vt:lpstr>Simple distance-based approach (2)</vt:lpstr>
      <vt:lpstr>Simple distance-based approach (3)</vt:lpstr>
      <vt:lpstr>Distance-based outlier detection (2)</vt:lpstr>
      <vt:lpstr>Local outlier factor (1)</vt:lpstr>
      <vt:lpstr>Local outlier factor (2)</vt:lpstr>
      <vt:lpstr>Local outlier factor (3)</vt:lpstr>
      <vt:lpstr>Local outlier factor (4)</vt:lpstr>
      <vt:lpstr>Outlier detection</vt:lpstr>
      <vt:lpstr>Missing values (1)</vt:lpstr>
      <vt:lpstr>Missing values (2)</vt:lpstr>
      <vt:lpstr>Missing values (3)</vt:lpstr>
      <vt:lpstr>Missing values (4)</vt:lpstr>
      <vt:lpstr>Outlier detection + imputation</vt:lpstr>
      <vt:lpstr>Kalman filter (1)</vt:lpstr>
      <vt:lpstr>Kalman filter (2)</vt:lpstr>
      <vt:lpstr>Kalman filter (3)</vt:lpstr>
      <vt:lpstr>Kalman filter (4)</vt:lpstr>
      <vt:lpstr>Kalman filter (5)</vt:lpstr>
      <vt:lpstr>Kalman filter (6)</vt:lpstr>
      <vt:lpstr>Transforming the data (1)</vt:lpstr>
      <vt:lpstr>Lowpass filter (1)</vt:lpstr>
      <vt:lpstr>Lowpass filter (2)</vt:lpstr>
      <vt:lpstr>Lowpass filter (3)</vt:lpstr>
      <vt:lpstr>Lowpass filter (4)</vt:lpstr>
      <vt:lpstr>Transforming the data (2)</vt:lpstr>
      <vt:lpstr>Principal component analysis (1)</vt:lpstr>
      <vt:lpstr>Principal component analysis (2)</vt:lpstr>
      <vt:lpstr>PowerPoint Presentation</vt:lpstr>
      <vt:lpstr>Summary</vt:lpstr>
      <vt:lpstr>Summary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Jacqueline Heinerman</dc:creator>
  <cp:lastModifiedBy>Mark Hoogendoorn</cp:lastModifiedBy>
  <cp:revision>158</cp:revision>
  <dcterms:created xsi:type="dcterms:W3CDTF">2014-06-23T06:50:30Z</dcterms:created>
  <dcterms:modified xsi:type="dcterms:W3CDTF">2017-09-03T14:40:54Z</dcterms:modified>
</cp:coreProperties>
</file>