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42"/>
  </p:notesMasterIdLst>
  <p:handoutMasterIdLst>
    <p:handoutMasterId r:id="rId43"/>
  </p:handoutMasterIdLst>
  <p:sldIdLst>
    <p:sldId id="256" r:id="rId2"/>
    <p:sldId id="257" r:id="rId3"/>
    <p:sldId id="258" r:id="rId4"/>
    <p:sldId id="259" r:id="rId5"/>
    <p:sldId id="260" r:id="rId6"/>
    <p:sldId id="261" r:id="rId7"/>
    <p:sldId id="280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81" r:id="rId17"/>
    <p:sldId id="271" r:id="rId18"/>
    <p:sldId id="270" r:id="rId19"/>
    <p:sldId id="272" r:id="rId20"/>
    <p:sldId id="274" r:id="rId21"/>
    <p:sldId id="273" r:id="rId22"/>
    <p:sldId id="275" r:id="rId23"/>
    <p:sldId id="276" r:id="rId24"/>
    <p:sldId id="277" r:id="rId25"/>
    <p:sldId id="278" r:id="rId26"/>
    <p:sldId id="279" r:id="rId27"/>
    <p:sldId id="282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3" r:id="rId37"/>
    <p:sldId id="292" r:id="rId38"/>
    <p:sldId id="294" r:id="rId39"/>
    <p:sldId id="296" r:id="rId40"/>
    <p:sldId id="297" r:id="rId4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ark Hoogendoorn" initials="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E8D2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72" d="100"/>
          <a:sy n="72" d="100"/>
        </p:scale>
        <p:origin x="-1448" y="-1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presProps" Target="presProps.xml"/><Relationship Id="rId47" Type="http://schemas.openxmlformats.org/officeDocument/2006/relationships/viewProps" Target="viewProps.xml"/><Relationship Id="rId48" Type="http://schemas.openxmlformats.org/officeDocument/2006/relationships/theme" Target="theme/theme1.xml"/><Relationship Id="rId49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notesMaster" Target="notesMasters/notesMaster1.xml"/><Relationship Id="rId43" Type="http://schemas.openxmlformats.org/officeDocument/2006/relationships/handoutMaster" Target="handoutMasters/handoutMaster1.xml"/><Relationship Id="rId44" Type="http://schemas.openxmlformats.org/officeDocument/2006/relationships/printerSettings" Target="printerSettings/printerSettings1.bin"/><Relationship Id="rId45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F8DF35-076E-054A-BE8A-3642B513158D}" type="datetimeFigureOut">
              <a:rPr lang="en-US" smtClean="0"/>
              <a:t>03-09-17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A8AE83-4086-6C44-A5F2-F6A5EF2537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55303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49CC54-4FA2-D642-852B-D0D47459A7A9}" type="datetimeFigureOut">
              <a:rPr lang="en-US" smtClean="0"/>
              <a:t>03-09-17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FA37A2-E602-8444-B4D9-3F5B13979F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40599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/>
          <p:cNvSpPr/>
          <p:nvPr userDrawn="1"/>
        </p:nvSpPr>
        <p:spPr>
          <a:xfrm>
            <a:off x="1215542" y="2348907"/>
            <a:ext cx="1499809" cy="1505857"/>
          </a:xfrm>
          <a:prstGeom prst="ellipse">
            <a:avLst/>
          </a:prstGeom>
          <a:solidFill>
            <a:schemeClr val="accent6">
              <a:lumMod val="60000"/>
              <a:lumOff val="40000"/>
              <a:alpha val="19000"/>
            </a:schemeClr>
          </a:solidFill>
          <a:ln w="57150" cmpd="sng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404745"/>
            <a:ext cx="7772400" cy="1470025"/>
          </a:xfrm>
        </p:spPr>
        <p:txBody>
          <a:bodyPr/>
          <a:lstStyle>
            <a:lvl1pPr>
              <a:defRPr baseline="0">
                <a:latin typeface="Arial"/>
                <a:cs typeface="Arial"/>
              </a:defRPr>
            </a:lvl1pPr>
          </a:lstStyle>
          <a:p>
            <a:r>
              <a:rPr lang="en-US" dirty="0" smtClean="0"/>
              <a:t>Computational Intelligence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412238" y="4114120"/>
            <a:ext cx="4045962" cy="1752600"/>
          </a:xfrm>
        </p:spPr>
        <p:txBody>
          <a:bodyPr/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aseline="0">
                <a:solidFill>
                  <a:schemeClr val="tx1">
                    <a:tint val="75000"/>
                  </a:schemeClr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Lecture 1</a:t>
            </a:r>
          </a:p>
          <a:p>
            <a:r>
              <a:rPr lang="en-US" dirty="0" smtClean="0"/>
              <a:t>subject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52792" y="6258670"/>
            <a:ext cx="534007" cy="501650"/>
          </a:xfrm>
        </p:spPr>
        <p:txBody>
          <a:bodyPr/>
          <a:lstStyle/>
          <a:p>
            <a:fld id="{26250431-B739-8541-9F43-07693CF7A40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Oval 3"/>
          <p:cNvSpPr/>
          <p:nvPr userDrawn="1"/>
        </p:nvSpPr>
        <p:spPr>
          <a:xfrm>
            <a:off x="743858" y="3180140"/>
            <a:ext cx="1499809" cy="1505857"/>
          </a:xfrm>
          <a:prstGeom prst="ellipse">
            <a:avLst/>
          </a:prstGeom>
          <a:solidFill>
            <a:schemeClr val="accent3">
              <a:lumMod val="60000"/>
              <a:lumOff val="40000"/>
              <a:alpha val="20000"/>
            </a:schemeClr>
          </a:solidFill>
          <a:ln w="57150" cmpd="sng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" name="Oval 6"/>
          <p:cNvSpPr/>
          <p:nvPr userDrawn="1"/>
        </p:nvSpPr>
        <p:spPr>
          <a:xfrm>
            <a:off x="1706648" y="3180140"/>
            <a:ext cx="1499809" cy="1505857"/>
          </a:xfrm>
          <a:prstGeom prst="ellipse">
            <a:avLst/>
          </a:prstGeom>
          <a:solidFill>
            <a:schemeClr val="tx2">
              <a:lumMod val="40000"/>
              <a:lumOff val="60000"/>
              <a:alpha val="17000"/>
            </a:schemeClr>
          </a:solidFill>
          <a:ln w="57150" cmpd="sng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83913" y="6356350"/>
            <a:ext cx="58938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Computational Intelligence, Unsupervised Learning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99019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78"/>
            <a:ext cx="8229600" cy="1143000"/>
          </a:xfrm>
        </p:spPr>
        <p:txBody>
          <a:bodyPr/>
          <a:lstStyle>
            <a:lvl1pPr>
              <a:defRPr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/>
                <a:cs typeface="Arial"/>
              </a:defRPr>
            </a:lvl1pPr>
            <a:lvl2pPr>
              <a:defRPr>
                <a:latin typeface="Arial"/>
                <a:cs typeface="Arial"/>
              </a:defRPr>
            </a:lvl2pPr>
            <a:lvl3pPr>
              <a:defRPr>
                <a:latin typeface="Arial"/>
                <a:cs typeface="Arial"/>
              </a:defRPr>
            </a:lvl3pPr>
            <a:lvl4pPr>
              <a:defRPr>
                <a:latin typeface="Arial"/>
                <a:cs typeface="Arial"/>
              </a:defRPr>
            </a:lvl4pPr>
            <a:lvl5pPr>
              <a:defRPr>
                <a:latin typeface="Arial"/>
                <a:cs typeface="Arial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 userDrawn="1"/>
        </p:nvCxnSpPr>
        <p:spPr>
          <a:xfrm flipH="1">
            <a:off x="162813" y="0"/>
            <a:ext cx="1" cy="6721475"/>
          </a:xfrm>
          <a:prstGeom prst="line">
            <a:avLst/>
          </a:prstGeom>
          <a:ln w="38100" cmpd="sng">
            <a:solidFill>
              <a:srgbClr val="E8D24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 userDrawn="1"/>
        </p:nvCxnSpPr>
        <p:spPr>
          <a:xfrm flipH="1">
            <a:off x="276780" y="0"/>
            <a:ext cx="16282" cy="6126163"/>
          </a:xfrm>
          <a:prstGeom prst="line">
            <a:avLst/>
          </a:prstGeom>
          <a:ln>
            <a:solidFill>
              <a:srgbClr val="008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>
            <a:off x="0" y="1243160"/>
            <a:ext cx="8686800" cy="0"/>
          </a:xfrm>
          <a:prstGeom prst="line">
            <a:avLst/>
          </a:prstGeom>
          <a:ln w="38100" cmpd="sng">
            <a:solidFill>
              <a:srgbClr val="E8D24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 userDrawn="1"/>
        </p:nvCxnSpPr>
        <p:spPr>
          <a:xfrm>
            <a:off x="4" y="1339720"/>
            <a:ext cx="8254629" cy="0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83913" y="6356350"/>
            <a:ext cx="58938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Computational Intelligence, Unsupervised Learning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81908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83913" y="6356350"/>
            <a:ext cx="58938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Computational Intelligence, Unsupervised Learning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7696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83913" y="6356350"/>
            <a:ext cx="58938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Computational Intelligence, Unsupervised Learning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82107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3"/>
          </p:nvPr>
        </p:nvSpPr>
        <p:spPr>
          <a:xfrm>
            <a:off x="1383913" y="6356350"/>
            <a:ext cx="58938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Computational Intelligence, Unsupervised Learning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29457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83913" y="6356350"/>
            <a:ext cx="58938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Computational Intelligence, Unsupervised Learning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3740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‹#›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83913" y="6356350"/>
            <a:ext cx="58938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Computational Intelligence, Unsupervised Learning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53688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83913" y="6356350"/>
            <a:ext cx="58938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Computational Intelligence, Unsupervised Learning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06059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83913" y="6356350"/>
            <a:ext cx="58938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Computational Intelligence, Unsupervised Learning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2704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83913" y="6356350"/>
            <a:ext cx="58938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Computational Intelligence, Unsupervised Learning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93164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83913" y="6356350"/>
            <a:ext cx="58938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Computational Intelligence, Unsupervised Learning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42477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83913" y="6356350"/>
            <a:ext cx="58938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Computational Intelligence, Unsupervised Learning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19660" y="6258670"/>
            <a:ext cx="1067139" cy="5016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250431-B739-8541-9F43-07693CF7A4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83113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emf"/><Relationship Id="rId3" Type="http://schemas.openxmlformats.org/officeDocument/2006/relationships/image" Target="../media/image3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e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e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e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e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3" Type="http://schemas.openxmlformats.org/officeDocument/2006/relationships/image" Target="../media/image3.e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e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emf"/><Relationship Id="rId3" Type="http://schemas.openxmlformats.org/officeDocument/2006/relationships/image" Target="../media/image15.e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emf"/><Relationship Id="rId3" Type="http://schemas.openxmlformats.org/officeDocument/2006/relationships/image" Target="../media/image17.em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em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emf"/><Relationship Id="rId3" Type="http://schemas.openxmlformats.org/officeDocument/2006/relationships/image" Target="../media/image20.em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emf"/><Relationship Id="rId3" Type="http://schemas.openxmlformats.org/officeDocument/2006/relationships/image" Target="../media/image22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4" Type="http://schemas.openxmlformats.org/officeDocument/2006/relationships/image" Target="../media/image25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emf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emf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emf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emf"/><Relationship Id="rId3" Type="http://schemas.openxmlformats.org/officeDocument/2006/relationships/image" Target="../media/image29.emf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emf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emf"/><Relationship Id="rId3" Type="http://schemas.openxmlformats.org/officeDocument/2006/relationships/image" Target="../media/image32.emf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emf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emf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emf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emf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Machine Learning</a:t>
            </a:r>
            <a:br>
              <a:rPr lang="en-US" dirty="0" smtClean="0"/>
            </a:br>
            <a:r>
              <a:rPr lang="en-US" dirty="0" smtClean="0"/>
              <a:t>for the Quantified Self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25345" y="3409155"/>
            <a:ext cx="5718655" cy="2457565"/>
          </a:xfrm>
        </p:spPr>
        <p:txBody>
          <a:bodyPr>
            <a:normAutofit/>
          </a:bodyPr>
          <a:lstStyle/>
          <a:p>
            <a:pPr algn="l"/>
            <a:r>
              <a:rPr lang="en-US" b="1" dirty="0" smtClean="0"/>
              <a:t>Chapter 4</a:t>
            </a:r>
            <a:endParaRPr lang="en-US" b="1" dirty="0" smtClean="0"/>
          </a:p>
          <a:p>
            <a:pPr algn="l"/>
            <a:r>
              <a:rPr lang="en-US" b="1" dirty="0" smtClean="0"/>
              <a:t>Feature </a:t>
            </a:r>
            <a:r>
              <a:rPr lang="en-US" b="1" dirty="0" smtClean="0"/>
              <a:t>Engineering Based on Sensory Data</a:t>
            </a:r>
            <a:endParaRPr lang="en-US" b="1" dirty="0" smtClean="0"/>
          </a:p>
        </p:txBody>
      </p:sp>
    </p:spTree>
    <p:extLst>
      <p:ext uri="{BB962C8B-B14F-4D97-AF65-F5344CB8AC3E}">
        <p14:creationId xmlns:p14="http://schemas.microsoft.com/office/powerpoint/2010/main" val="16475847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Previously: we collected the data and removed the noise from the dataset</a:t>
            </a:r>
          </a:p>
          <a:p>
            <a:r>
              <a:rPr lang="en-US" dirty="0" smtClean="0"/>
              <a:t>Today: creating useful features</a:t>
            </a:r>
          </a:p>
          <a:p>
            <a:pPr lvl="1"/>
            <a:r>
              <a:rPr lang="en-US" dirty="0" smtClean="0"/>
              <a:t>Time domain</a:t>
            </a:r>
          </a:p>
          <a:p>
            <a:pPr lvl="1"/>
            <a:r>
              <a:rPr lang="en-US" dirty="0" smtClean="0"/>
              <a:t>Frequency domain</a:t>
            </a:r>
          </a:p>
          <a:p>
            <a:pPr lvl="1"/>
            <a:r>
              <a:rPr lang="en-US" dirty="0" smtClean="0"/>
              <a:t>Sensor specific features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5498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Time Domain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Imagine the following sequence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3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299" y="2339974"/>
            <a:ext cx="6854825" cy="302490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032000" y="3159122"/>
            <a:ext cx="4524374" cy="523875"/>
          </a:xfrm>
          <a:prstGeom prst="rect">
            <a:avLst/>
          </a:prstGeom>
          <a:solidFill>
            <a:srgbClr val="FF0000">
              <a:alpha val="40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556374" y="3444872"/>
            <a:ext cx="1174750" cy="238126"/>
          </a:xfrm>
          <a:prstGeom prst="rect">
            <a:avLst/>
          </a:prstGeom>
          <a:solidFill>
            <a:srgbClr val="FF0000">
              <a:alpha val="40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5739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2.59259E-6 L 1.66667E-6 0.22477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1227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15822E-6 2.93722E-6 L 2.15822E-6 0.21774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088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8" grpId="0" animBg="1"/>
      <p:bldP spid="8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Time Domain: numerical (1)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want to summarize values of a numerical attribute </a:t>
            </a:r>
            <a:r>
              <a:rPr lang="en-US" i="1" dirty="0" err="1"/>
              <a:t>i</a:t>
            </a:r>
            <a:r>
              <a:rPr lang="en-US" i="1" dirty="0" smtClean="0"/>
              <a:t> </a:t>
            </a:r>
            <a:r>
              <a:rPr lang="en-US" dirty="0" smtClean="0"/>
              <a:t>in a certain window</a:t>
            </a:r>
          </a:p>
          <a:p>
            <a:r>
              <a:rPr lang="en-US" dirty="0" smtClean="0"/>
              <a:t>We assume a temporal ordering in the dataset:</a:t>
            </a:r>
          </a:p>
          <a:p>
            <a:r>
              <a:rPr lang="en-US" dirty="0" smtClean="0"/>
              <a:t>We select a windows size </a:t>
            </a:r>
            <a:r>
              <a:rPr lang="en-US" dirty="0" err="1" smtClean="0"/>
              <a:t>λ</a:t>
            </a:r>
            <a:r>
              <a:rPr lang="en-US" dirty="0" smtClean="0"/>
              <a:t> (1 in the previous example)</a:t>
            </a:r>
          </a:p>
          <a:p>
            <a:r>
              <a:rPr lang="en-US" dirty="0" smtClean="0"/>
              <a:t>For each time point </a:t>
            </a:r>
            <a:r>
              <a:rPr lang="en-US" i="1" dirty="0" smtClean="0"/>
              <a:t>t </a:t>
            </a:r>
            <a:r>
              <a:rPr lang="en-US" dirty="0" smtClean="0"/>
              <a:t>we select the proper values: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4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1249" y="3130550"/>
            <a:ext cx="1698625" cy="63698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0750" y="5391149"/>
            <a:ext cx="1889124" cy="566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6940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Time Domain: numerical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compute a new value per time point of a feature over each of these values: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5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5075" y="2714625"/>
            <a:ext cx="3086100" cy="3593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38657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Time Domain: numerical (3)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Example outcome: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6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9000" y="2232024"/>
            <a:ext cx="5842000" cy="4086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4111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Time Domain: numerical (4)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CrowdSignals</a:t>
            </a:r>
            <a:r>
              <a:rPr lang="en-US" dirty="0" smtClean="0"/>
              <a:t> data: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7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5850" y="2139950"/>
            <a:ext cx="7109932" cy="4654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7659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Time Domain: categorical (1)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if we have categorical features?</a:t>
            </a:r>
          </a:p>
          <a:p>
            <a:r>
              <a:rPr lang="en-US" dirty="0" smtClean="0"/>
              <a:t>We generate patterns that combine categorical values over time</a:t>
            </a:r>
          </a:p>
          <a:p>
            <a:r>
              <a:rPr lang="en-US" dirty="0" smtClean="0"/>
              <a:t>Follow an approach by </a:t>
            </a:r>
            <a:r>
              <a:rPr lang="en-US" dirty="0" err="1" smtClean="0"/>
              <a:t>Batal</a:t>
            </a:r>
            <a:r>
              <a:rPr lang="en-US" dirty="0" smtClean="0"/>
              <a:t> </a:t>
            </a:r>
            <a:r>
              <a:rPr lang="en-US" i="1" dirty="0" smtClean="0"/>
              <a:t>et al. </a:t>
            </a:r>
            <a:r>
              <a:rPr lang="en-US" dirty="0" smtClean="0"/>
              <a:t>(2013)</a:t>
            </a:r>
          </a:p>
          <a:p>
            <a:r>
              <a:rPr lang="en-US" dirty="0" smtClean="0"/>
              <a:t>Again consider a window size </a:t>
            </a:r>
            <a:r>
              <a:rPr lang="en-US" dirty="0" err="1" smtClean="0"/>
              <a:t>λ</a:t>
            </a:r>
            <a:endParaRPr lang="en-US" dirty="0" smtClean="0"/>
          </a:p>
          <a:p>
            <a:r>
              <a:rPr lang="en-US" dirty="0" smtClean="0"/>
              <a:t>We consider different relationships</a:t>
            </a:r>
          </a:p>
          <a:p>
            <a:pPr lvl="1"/>
            <a:r>
              <a:rPr lang="en-US" dirty="0" smtClean="0"/>
              <a:t>succession (b)</a:t>
            </a:r>
          </a:p>
          <a:p>
            <a:pPr lvl="1"/>
            <a:r>
              <a:rPr lang="en-US" dirty="0" smtClean="0"/>
              <a:t>co-occurrence (c)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973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Support (1)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Example patterns:</a:t>
            </a:r>
          </a:p>
          <a:p>
            <a:pPr lvl="1"/>
            <a:r>
              <a:rPr lang="en-US" dirty="0" smtClean="0"/>
              <a:t>Activity level = low (c) Activity = running</a:t>
            </a:r>
          </a:p>
          <a:p>
            <a:pPr lvl="1"/>
            <a:r>
              <a:rPr lang="en-US" dirty="0" smtClean="0"/>
              <a:t>Activity = running (b) </a:t>
            </a:r>
            <a:r>
              <a:rPr lang="en-US" dirty="0"/>
              <a:t>Activity = </a:t>
            </a:r>
            <a:r>
              <a:rPr lang="en-US" dirty="0" smtClean="0"/>
              <a:t>running</a:t>
            </a:r>
          </a:p>
          <a:p>
            <a:r>
              <a:rPr lang="en-US" dirty="0" smtClean="0"/>
              <a:t>How do we find these patterns?</a:t>
            </a:r>
          </a:p>
          <a:p>
            <a:pPr lvl="1"/>
            <a:r>
              <a:rPr lang="en-US" dirty="0" smtClean="0"/>
              <a:t>We consider the notion of support</a:t>
            </a:r>
          </a:p>
          <a:p>
            <a:pPr lvl="1"/>
            <a:r>
              <a:rPr lang="en-US" dirty="0" smtClean="0"/>
              <a:t>What fraction of all time points does the pattern occur?</a:t>
            </a:r>
            <a:endParaRPr lang="en-US" dirty="0"/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9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1574" y="5495924"/>
            <a:ext cx="5054997" cy="860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29399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Support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Support for Activity level = low (b) Activity type = running (</a:t>
            </a:r>
            <a:r>
              <a:rPr lang="en-US" dirty="0" err="1" smtClean="0"/>
              <a:t>λ</a:t>
            </a:r>
            <a:r>
              <a:rPr lang="en-US" dirty="0" smtClean="0"/>
              <a:t>=1)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10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299" y="2657474"/>
            <a:ext cx="6854825" cy="302490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190874" y="3476622"/>
            <a:ext cx="1149227" cy="240409"/>
          </a:xfrm>
          <a:prstGeom prst="rect">
            <a:avLst/>
          </a:prstGeom>
          <a:solidFill>
            <a:srgbClr val="FF0000">
              <a:alpha val="40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5438774" y="3714750"/>
            <a:ext cx="1149450" cy="290314"/>
          </a:xfrm>
          <a:prstGeom prst="rect">
            <a:avLst/>
          </a:prstGeom>
          <a:solidFill>
            <a:srgbClr val="FF0000">
              <a:alpha val="40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3200399" y="3978272"/>
            <a:ext cx="1149227" cy="240409"/>
          </a:xfrm>
          <a:prstGeom prst="rect">
            <a:avLst/>
          </a:prstGeom>
          <a:solidFill>
            <a:srgbClr val="FF0000">
              <a:alpha val="40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5448299" y="4216400"/>
            <a:ext cx="1149450" cy="290314"/>
          </a:xfrm>
          <a:prstGeom prst="rect">
            <a:avLst/>
          </a:prstGeom>
          <a:solidFill>
            <a:srgbClr val="FF0000">
              <a:alpha val="40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7731124" y="4137382"/>
            <a:ext cx="11363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Support = </a:t>
            </a:r>
          </a:p>
          <a:p>
            <a:r>
              <a:rPr lang="en-US" dirty="0" smtClean="0"/>
              <a:t>2/7 ≈ 0.29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47152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2" grpId="0" animBg="1"/>
      <p:bldP spid="13" grpId="0" animBg="1"/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Support (3)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can we define formally whether a pattern occurs?</a:t>
            </a:r>
            <a:endParaRPr lang="en-US" dirty="0"/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11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7074" y="2686050"/>
            <a:ext cx="7822293" cy="2600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55647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Pattern generation (1)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We only want to focus on patterns with sufficient support</a:t>
            </a:r>
          </a:p>
          <a:p>
            <a:pPr lvl="1"/>
            <a:r>
              <a:rPr lang="en-US" dirty="0" smtClean="0"/>
              <a:t>Otherwise it will not be a good feature anyway</a:t>
            </a:r>
          </a:p>
          <a:p>
            <a:pPr lvl="1"/>
            <a:r>
              <a:rPr lang="en-US" dirty="0" smtClean="0"/>
              <a:t>We start with patterns of single attribute value pairs with sufficient support</a:t>
            </a:r>
          </a:p>
          <a:p>
            <a:pPr lvl="1"/>
            <a:r>
              <a:rPr lang="en-US" dirty="0" smtClean="0"/>
              <a:t>We extend these patterns to more complex patterns and select those with sufficient support</a:t>
            </a:r>
          </a:p>
          <a:p>
            <a:pPr lvl="1"/>
            <a:r>
              <a:rPr lang="en-US" dirty="0" smtClean="0"/>
              <a:t>As we move to more complex patterns of size </a:t>
            </a:r>
            <a:r>
              <a:rPr lang="en-US" i="1" dirty="0" smtClean="0"/>
              <a:t>k</a:t>
            </a:r>
            <a:r>
              <a:rPr lang="en-US" dirty="0" smtClean="0"/>
              <a:t> we only extend patterns of size </a:t>
            </a:r>
            <a:r>
              <a:rPr lang="en-US" i="1" dirty="0" smtClean="0"/>
              <a:t>k-1</a:t>
            </a:r>
            <a:r>
              <a:rPr lang="en-US" dirty="0" smtClean="0"/>
              <a:t> that were among the ones with sufficient support</a:t>
            </a:r>
            <a:endParaRPr lang="en-US" dirty="0"/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6479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Pattern generation (2)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13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074" y="1641475"/>
            <a:ext cx="7995273" cy="3867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09764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Pattern generation (3)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199"/>
            <a:ext cx="8229600" cy="4756151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Let us consider our dataset again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Assume a minimum support </a:t>
            </a:r>
            <a:r>
              <a:rPr lang="en-US" dirty="0" err="1" smtClean="0"/>
              <a:t>Θ</a:t>
            </a:r>
            <a:r>
              <a:rPr lang="en-US" dirty="0" smtClean="0"/>
              <a:t>=2/7 and </a:t>
            </a:r>
            <a:r>
              <a:rPr lang="en-US" dirty="0" err="1" smtClean="0"/>
              <a:t>λ</a:t>
            </a:r>
            <a:r>
              <a:rPr lang="en-US" dirty="0" smtClean="0"/>
              <a:t>=1</a:t>
            </a:r>
          </a:p>
          <a:p>
            <a:pPr lvl="1"/>
            <a:r>
              <a:rPr lang="en-US" dirty="0" smtClean="0"/>
              <a:t>What patterns would we get if we just consider Activity type?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14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299" y="2133599"/>
            <a:ext cx="6854825" cy="3024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91286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Pattern generation (4)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15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347070"/>
            <a:ext cx="8315391" cy="3609975"/>
          </a:xfrm>
          <a:prstGeom prst="rect">
            <a:avLst/>
          </a:prstGeom>
        </p:spPr>
      </p:pic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457200" y="1600199"/>
            <a:ext cx="8229600" cy="4756151"/>
          </a:xfrm>
        </p:spPr>
        <p:txBody>
          <a:bodyPr>
            <a:normAutofit/>
          </a:bodyPr>
          <a:lstStyle/>
          <a:p>
            <a:r>
              <a:rPr lang="en-US" dirty="0" smtClean="0"/>
              <a:t>The resulting dataset:</a:t>
            </a:r>
          </a:p>
        </p:txBody>
      </p:sp>
    </p:spTree>
    <p:extLst>
      <p:ext uri="{BB962C8B-B14F-4D97-AF65-F5344CB8AC3E}">
        <p14:creationId xmlns:p14="http://schemas.microsoft.com/office/powerpoint/2010/main" val="30872231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Time Domain: categorical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CrowdSignals</a:t>
            </a:r>
            <a:r>
              <a:rPr lang="en-US" dirty="0" smtClean="0"/>
              <a:t> data (labels, </a:t>
            </a:r>
            <a:r>
              <a:rPr lang="en-US" dirty="0" err="1" smtClean="0"/>
              <a:t>λ</a:t>
            </a:r>
            <a:r>
              <a:rPr lang="en-US" dirty="0" smtClean="0"/>
              <a:t>=1200, </a:t>
            </a:r>
            <a:r>
              <a:rPr lang="en-US" dirty="0" err="1" smtClean="0"/>
              <a:t>Θ</a:t>
            </a:r>
            <a:r>
              <a:rPr lang="en-US" dirty="0" smtClean="0"/>
              <a:t>=0.03) 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16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199" y="2879724"/>
            <a:ext cx="8140485" cy="1787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97741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Time Domain: mixed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can make categories from the numerical values</a:t>
            </a:r>
          </a:p>
          <a:p>
            <a:pPr lvl="1"/>
            <a:r>
              <a:rPr lang="en-US" dirty="0" smtClean="0"/>
              <a:t>Use ranges (low, normal, high)</a:t>
            </a:r>
          </a:p>
          <a:p>
            <a:pPr lvl="1"/>
            <a:r>
              <a:rPr lang="en-US" dirty="0" smtClean="0"/>
              <a:t>Use temporal relations (increasing, decreasing)</a:t>
            </a:r>
          </a:p>
          <a:p>
            <a:r>
              <a:rPr lang="en-US" dirty="0" smtClean="0"/>
              <a:t>We apply the categorical approach to those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2938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4900" y="4436267"/>
            <a:ext cx="1569100" cy="192008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Frequency domain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18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457200" y="1600199"/>
            <a:ext cx="7405193" cy="4756151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Next to summarizing the values we can also look at the frequency domain</a:t>
            </a:r>
          </a:p>
          <a:p>
            <a:pPr lvl="1"/>
            <a:r>
              <a:rPr lang="en-US" dirty="0" smtClean="0"/>
              <a:t>Periodic data, e.g. a walking pattern</a:t>
            </a:r>
          </a:p>
          <a:p>
            <a:r>
              <a:rPr lang="en-US" dirty="0" smtClean="0"/>
              <a:t>Let us consider our series of values again within a certain window of size </a:t>
            </a:r>
            <a:r>
              <a:rPr lang="en-US" dirty="0" err="1" smtClean="0"/>
              <a:t>λ</a:t>
            </a:r>
            <a:r>
              <a:rPr lang="en-US" dirty="0" smtClean="0"/>
              <a:t>: </a:t>
            </a:r>
          </a:p>
          <a:p>
            <a:endParaRPr lang="en-US" dirty="0"/>
          </a:p>
          <a:p>
            <a:r>
              <a:rPr lang="en-US" dirty="0" smtClean="0"/>
              <a:t>Perform a Fourier transformation to see what “frequencies” we observe within the window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125" y="4010024"/>
            <a:ext cx="1889124" cy="566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7202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Fourier transformation (1)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19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457200" y="1600199"/>
            <a:ext cx="8229600" cy="4756151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How do we move from a time series to frequencies?</a:t>
            </a:r>
          </a:p>
          <a:p>
            <a:r>
              <a:rPr lang="en-US" dirty="0" smtClean="0"/>
              <a:t>We create sinusoid functions with different periods</a:t>
            </a:r>
          </a:p>
          <a:p>
            <a:pPr lvl="1"/>
            <a:r>
              <a:rPr lang="en-US" dirty="0" smtClean="0"/>
              <a:t>from one period within our window to as many periods as we can fit in given our discrete time points</a:t>
            </a:r>
          </a:p>
          <a:p>
            <a:pPr lvl="1"/>
            <a:r>
              <a:rPr lang="en-US" dirty="0" smtClean="0"/>
              <a:t>We figure out how they can together account for the values we measure by finding the best amplitudes</a:t>
            </a:r>
          </a:p>
        </p:txBody>
      </p:sp>
    </p:spTree>
    <p:extLst>
      <p:ext uri="{BB962C8B-B14F-4D97-AF65-F5344CB8AC3E}">
        <p14:creationId xmlns:p14="http://schemas.microsoft.com/office/powerpoint/2010/main" val="25889645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Fourier transformation (2)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20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457200" y="1600199"/>
            <a:ext cx="8229600" cy="4756151"/>
          </a:xfrm>
        </p:spPr>
        <p:txBody>
          <a:bodyPr>
            <a:normAutofit/>
          </a:bodyPr>
          <a:lstStyle/>
          <a:p>
            <a:r>
              <a:rPr lang="en-US" dirty="0" smtClean="0"/>
              <a:t>Assume a base frequency: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The lowest frequency with a complete sinusoid period in it</a:t>
            </a:r>
          </a:p>
          <a:p>
            <a:r>
              <a:rPr lang="en-US" dirty="0" smtClean="0"/>
              <a:t>We can look at multiples </a:t>
            </a:r>
            <a:r>
              <a:rPr lang="en-US" i="1" dirty="0" smtClean="0"/>
              <a:t>k </a:t>
            </a:r>
            <a:r>
              <a:rPr lang="en-US" dirty="0" smtClean="0"/>
              <a:t>of this base frequency (</a:t>
            </a:r>
            <a:r>
              <a:rPr lang="en-US" i="1" dirty="0" smtClean="0"/>
              <a:t>k </a:t>
            </a:r>
            <a:r>
              <a:rPr lang="en-US" dirty="0" smtClean="0"/>
              <a:t>full sinusoid periods)</a:t>
            </a:r>
          </a:p>
          <a:p>
            <a:pPr lvl="1"/>
            <a:r>
              <a:rPr lang="en-US" i="1" dirty="0" smtClean="0"/>
              <a:t>k </a:t>
            </a:r>
            <a:r>
              <a:rPr lang="en-US" dirty="0" smtClean="0"/>
              <a:t>runs from 0 to our window size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8138" y="2270124"/>
            <a:ext cx="1546612" cy="954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4466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Fourier transformation (3)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21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457200" y="1600199"/>
            <a:ext cx="8229600" cy="4756151"/>
          </a:xfrm>
        </p:spPr>
        <p:txBody>
          <a:bodyPr>
            <a:normAutofit/>
          </a:bodyPr>
          <a:lstStyle/>
          <a:p>
            <a:r>
              <a:rPr lang="en-US" dirty="0" smtClean="0"/>
              <a:t>We can compute a frequency per second given a value of </a:t>
            </a:r>
            <a:r>
              <a:rPr lang="en-US" i="1" dirty="0" smtClean="0"/>
              <a:t>k</a:t>
            </a:r>
          </a:p>
          <a:p>
            <a:pPr lvl="1"/>
            <a:r>
              <a:rPr lang="en-US" dirty="0" smtClean="0"/>
              <a:t>Let </a:t>
            </a:r>
            <a:r>
              <a:rPr lang="en-US" i="1" dirty="0" err="1" smtClean="0"/>
              <a:t>fs</a:t>
            </a:r>
            <a:r>
              <a:rPr lang="en-US" i="1" dirty="0" smtClean="0"/>
              <a:t> </a:t>
            </a:r>
            <a:r>
              <a:rPr lang="en-US" dirty="0" smtClean="0"/>
              <a:t>represent how many data points represent a second</a:t>
            </a:r>
          </a:p>
          <a:p>
            <a:pPr lvl="1"/>
            <a:r>
              <a:rPr lang="en-US" dirty="0" smtClean="0"/>
              <a:t>Then the frequency of a sinusoid with value </a:t>
            </a:r>
            <a:r>
              <a:rPr lang="en-US" i="1" dirty="0" smtClean="0"/>
              <a:t>k</a:t>
            </a:r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We need </a:t>
            </a:r>
            <a:r>
              <a:rPr lang="en-US" dirty="0" err="1" smtClean="0"/>
              <a:t>λ</a:t>
            </a:r>
            <a:r>
              <a:rPr lang="en-US" dirty="0" smtClean="0"/>
              <a:t> </a:t>
            </a:r>
            <a:r>
              <a:rPr lang="en-US" i="1" dirty="0" smtClean="0"/>
              <a:t>+ </a:t>
            </a:r>
            <a:r>
              <a:rPr lang="en-US" dirty="0" smtClean="0"/>
              <a:t>1 frequencies:</a:t>
            </a:r>
          </a:p>
          <a:p>
            <a:pPr lvl="1"/>
            <a:endParaRPr lang="en-US" dirty="0" smtClean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9349" y="4251325"/>
            <a:ext cx="3487057" cy="7874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8250" y="5689600"/>
            <a:ext cx="2349500" cy="436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40374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Fourier transformation (4)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22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457200" y="1600199"/>
            <a:ext cx="8229600" cy="4756151"/>
          </a:xfrm>
        </p:spPr>
        <p:txBody>
          <a:bodyPr>
            <a:normAutofit/>
          </a:bodyPr>
          <a:lstStyle/>
          <a:p>
            <a:r>
              <a:rPr lang="en-US" dirty="0" smtClean="0"/>
              <a:t>We need to find the amplitudes </a:t>
            </a:r>
            <a:r>
              <a:rPr lang="en-US" i="1" dirty="0" smtClean="0"/>
              <a:t>a(k)</a:t>
            </a:r>
            <a:r>
              <a:rPr lang="en-US" dirty="0" smtClean="0"/>
              <a:t> associated with the frequencies</a:t>
            </a:r>
          </a:p>
          <a:p>
            <a:pPr lvl="1"/>
            <a:r>
              <a:rPr lang="en-US" dirty="0" smtClean="0"/>
              <a:t>The value of the sinusoid at a time point t is specified as:</a:t>
            </a:r>
          </a:p>
          <a:p>
            <a:pPr marL="457200" lvl="1" indent="0">
              <a:buNone/>
            </a:pPr>
            <a:endParaRPr lang="en-US" dirty="0" smtClean="0"/>
          </a:p>
          <a:p>
            <a:pPr lvl="1"/>
            <a:r>
              <a:rPr lang="en-US" dirty="0" smtClean="0"/>
              <a:t>Why do we have </a:t>
            </a:r>
            <a:r>
              <a:rPr lang="en-US" dirty="0" err="1" smtClean="0"/>
              <a:t>e</a:t>
            </a:r>
            <a:r>
              <a:rPr lang="en-US" b="1" baseline="30000" dirty="0" err="1" smtClean="0"/>
              <a:t>i</a:t>
            </a:r>
            <a:r>
              <a:rPr lang="en-US" dirty="0" smtClean="0"/>
              <a:t>? Well, it just represents a sinusoid function (cf. Euler):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5788" y="3375025"/>
            <a:ext cx="3045212" cy="79755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0000" y="4997450"/>
            <a:ext cx="3462618" cy="654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36539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Fourier transformation (5)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23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457200" y="1600199"/>
            <a:ext cx="8229600" cy="4756151"/>
          </a:xfrm>
        </p:spPr>
        <p:txBody>
          <a:bodyPr>
            <a:normAutofit/>
          </a:bodyPr>
          <a:lstStyle/>
          <a:p>
            <a:r>
              <a:rPr lang="en-US" dirty="0" smtClean="0"/>
              <a:t>And now our value at time point </a:t>
            </a:r>
            <a:r>
              <a:rPr lang="en-US" i="1" dirty="0" smtClean="0"/>
              <a:t>t </a:t>
            </a:r>
            <a:r>
              <a:rPr lang="en-US" dirty="0" smtClean="0"/>
              <a:t>is: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We can find the best values for </a:t>
            </a:r>
            <a:r>
              <a:rPr lang="en-US" i="1" dirty="0" smtClean="0"/>
              <a:t>a(k)</a:t>
            </a:r>
            <a:r>
              <a:rPr lang="en-US" dirty="0" smtClean="0"/>
              <a:t> for a given window of time points using Fast Fourier Transform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113" y="2244725"/>
            <a:ext cx="2941918" cy="1136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7594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Fourier transformation (6)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24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457200" y="1600199"/>
            <a:ext cx="8229600" cy="4756151"/>
          </a:xfrm>
        </p:spPr>
        <p:txBody>
          <a:bodyPr>
            <a:normAutofit/>
          </a:bodyPr>
          <a:lstStyle/>
          <a:p>
            <a:r>
              <a:rPr lang="en-US" dirty="0" smtClean="0"/>
              <a:t>Let us look at an example: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450" y="2667000"/>
            <a:ext cx="3709392" cy="29527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086" y="2667000"/>
            <a:ext cx="3759713" cy="295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3028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And now</a:t>
            </a:r>
            <a:r>
              <a:rPr lang="mr-IN" dirty="0" smtClean="0"/>
              <a:t>…</a:t>
            </a:r>
            <a:r>
              <a:rPr lang="en-US" dirty="0" smtClean="0"/>
              <a:t>. get feature values (1)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25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457200" y="1600199"/>
            <a:ext cx="8229600" cy="4756151"/>
          </a:xfrm>
        </p:spPr>
        <p:txBody>
          <a:bodyPr>
            <a:normAutofit/>
          </a:bodyPr>
          <a:lstStyle/>
          <a:p>
            <a:r>
              <a:rPr lang="en-US" dirty="0" smtClean="0"/>
              <a:t>We have different values for </a:t>
            </a:r>
            <a:r>
              <a:rPr lang="en-US" i="1" dirty="0" smtClean="0"/>
              <a:t>a(k)</a:t>
            </a:r>
            <a:r>
              <a:rPr lang="en-US" dirty="0" smtClean="0"/>
              <a:t> per time point</a:t>
            </a:r>
          </a:p>
          <a:p>
            <a:r>
              <a:rPr lang="en-US" dirty="0" smtClean="0"/>
              <a:t>We can start to derive value</a:t>
            </a:r>
          </a:p>
          <a:p>
            <a:pPr lvl="1"/>
            <a:r>
              <a:rPr lang="en-US" dirty="0" smtClean="0"/>
              <a:t>The actual values of the amplitudes for each frequency: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6749" y="2111904"/>
            <a:ext cx="1317625" cy="61489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7900" y="4210049"/>
            <a:ext cx="2609850" cy="1872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5816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And now</a:t>
            </a:r>
            <a:r>
              <a:rPr lang="mr-IN" dirty="0" smtClean="0"/>
              <a:t>…</a:t>
            </a:r>
            <a:r>
              <a:rPr lang="en-US" dirty="0" smtClean="0"/>
              <a:t>. get feature values (2)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26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457200" y="1600199"/>
            <a:ext cx="8229600" cy="4756151"/>
          </a:xfrm>
        </p:spPr>
        <p:txBody>
          <a:bodyPr>
            <a:normAutofit/>
          </a:bodyPr>
          <a:lstStyle/>
          <a:p>
            <a:pPr lvl="1"/>
            <a:r>
              <a:rPr lang="en-US" dirty="0" smtClean="0"/>
              <a:t>The highest amplitude frequency:</a:t>
            </a:r>
          </a:p>
          <a:p>
            <a:pPr marL="457200" lvl="1" indent="0">
              <a:buNone/>
            </a:pPr>
            <a:endParaRPr lang="en-US" dirty="0" smtClean="0"/>
          </a:p>
          <a:p>
            <a:pPr lvl="1"/>
            <a:r>
              <a:rPr lang="en-US" dirty="0" smtClean="0"/>
              <a:t>The frequency weighted signal average:</a:t>
            </a:r>
            <a:endParaRPr lang="en-US" dirty="0"/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And the amount of information in the signal (power spectrum entropy):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5164" y="3029854"/>
            <a:ext cx="3743712" cy="78191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4538" y="2105025"/>
            <a:ext cx="3140462" cy="63790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3150" y="4540250"/>
            <a:ext cx="4673600" cy="1925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1654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Frequency domain (2)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27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457200" y="1600199"/>
            <a:ext cx="8229600" cy="4756151"/>
          </a:xfrm>
        </p:spPr>
        <p:txBody>
          <a:bodyPr>
            <a:normAutofit/>
          </a:bodyPr>
          <a:lstStyle/>
          <a:p>
            <a:r>
              <a:rPr lang="en-US" dirty="0" err="1" smtClean="0"/>
              <a:t>CrowdSignal</a:t>
            </a:r>
            <a:r>
              <a:rPr lang="en-US" dirty="0" smtClean="0"/>
              <a:t> example (</a:t>
            </a:r>
            <a:r>
              <a:rPr lang="en-US" dirty="0" err="1" smtClean="0"/>
              <a:t>λ</a:t>
            </a:r>
            <a:r>
              <a:rPr lang="en-US" dirty="0" smtClean="0"/>
              <a:t>=40)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5025" y="2197099"/>
            <a:ext cx="7137042" cy="4524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57568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Features for unstructured data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28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457200" y="1600199"/>
            <a:ext cx="8229600" cy="4756151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Ok, we have seen a lot of possibilities for structured data</a:t>
            </a:r>
          </a:p>
          <a:p>
            <a:r>
              <a:rPr lang="en-US" dirty="0" smtClean="0"/>
              <a:t>How do we handle more unstructured data?</a:t>
            </a:r>
          </a:p>
          <a:p>
            <a:pPr lvl="1"/>
            <a:r>
              <a:rPr lang="en-US" dirty="0" smtClean="0"/>
              <a:t>Free text</a:t>
            </a:r>
          </a:p>
          <a:p>
            <a:pPr lvl="1"/>
            <a:r>
              <a:rPr lang="en-US" dirty="0" smtClean="0"/>
              <a:t>Images</a:t>
            </a:r>
          </a:p>
          <a:p>
            <a:pPr lvl="1"/>
            <a:r>
              <a:rPr lang="en-US" dirty="0" smtClean="0"/>
              <a:t>Audio</a:t>
            </a:r>
          </a:p>
          <a:p>
            <a:pPr lvl="1"/>
            <a:r>
              <a:rPr lang="en-US" dirty="0" smtClean="0"/>
              <a:t>Video</a:t>
            </a:r>
          </a:p>
          <a:p>
            <a:pPr lvl="1"/>
            <a:r>
              <a:rPr lang="mr-IN" dirty="0" smtClean="0"/>
              <a:t>……</a:t>
            </a:r>
            <a:endParaRPr lang="en-US" dirty="0" smtClean="0"/>
          </a:p>
          <a:p>
            <a:r>
              <a:rPr lang="en-US" dirty="0" smtClean="0"/>
              <a:t>Look at text only in this lecture</a:t>
            </a:r>
          </a:p>
        </p:txBody>
      </p:sp>
    </p:spTree>
    <p:extLst>
      <p:ext uri="{BB962C8B-B14F-4D97-AF65-F5344CB8AC3E}">
        <p14:creationId xmlns:p14="http://schemas.microsoft.com/office/powerpoint/2010/main" val="36790186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Features for text (1)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29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457200" y="1600199"/>
            <a:ext cx="8229600" cy="4756151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Let us take an example from Bruce:</a:t>
            </a:r>
          </a:p>
          <a:p>
            <a:pPr lvl="1"/>
            <a:r>
              <a:rPr lang="en-US" dirty="0"/>
              <a:t>Bruce: ”I really felt bad yesterday. Got fired at work.”</a:t>
            </a:r>
          </a:p>
          <a:p>
            <a:pPr lvl="1"/>
            <a:r>
              <a:rPr lang="en-US" dirty="0" smtClean="0"/>
              <a:t>We perform a number of steps first:</a:t>
            </a:r>
          </a:p>
          <a:p>
            <a:pPr lvl="2"/>
            <a:r>
              <a:rPr lang="en-US" dirty="0" smtClean="0"/>
              <a:t>Tokenization</a:t>
            </a:r>
          </a:p>
          <a:p>
            <a:pPr lvl="3"/>
            <a:r>
              <a:rPr lang="en-US" dirty="0"/>
              <a:t>identify sentences and words within </a:t>
            </a:r>
            <a:r>
              <a:rPr lang="en-US" dirty="0" smtClean="0"/>
              <a:t>sentences</a:t>
            </a:r>
          </a:p>
          <a:p>
            <a:pPr lvl="2"/>
            <a:r>
              <a:rPr lang="en-US" dirty="0"/>
              <a:t>Lower </a:t>
            </a:r>
            <a:r>
              <a:rPr lang="en-US" dirty="0" smtClean="0"/>
              <a:t>case</a:t>
            </a:r>
            <a:endParaRPr lang="en-US" dirty="0"/>
          </a:p>
          <a:p>
            <a:pPr lvl="3"/>
            <a:r>
              <a:rPr lang="en-US" dirty="0" smtClean="0"/>
              <a:t>change </a:t>
            </a:r>
            <a:r>
              <a:rPr lang="en-US" dirty="0"/>
              <a:t>the uppercase letters to </a:t>
            </a:r>
            <a:r>
              <a:rPr lang="en-US" dirty="0" smtClean="0"/>
              <a:t>lowercase</a:t>
            </a:r>
          </a:p>
          <a:p>
            <a:pPr lvl="2"/>
            <a:r>
              <a:rPr lang="en-US" dirty="0" smtClean="0"/>
              <a:t>Stemming:</a:t>
            </a:r>
          </a:p>
          <a:p>
            <a:pPr lvl="3"/>
            <a:r>
              <a:rPr lang="en-US" dirty="0" smtClean="0"/>
              <a:t>Identify the stem of each word to reduce words to their stem and map all </a:t>
            </a:r>
            <a:r>
              <a:rPr lang="en-US" dirty="0"/>
              <a:t>different variations of for example verbs to a single </a:t>
            </a:r>
            <a:r>
              <a:rPr lang="en-US" dirty="0" smtClean="0"/>
              <a:t>term</a:t>
            </a:r>
          </a:p>
          <a:p>
            <a:pPr lvl="2"/>
            <a:r>
              <a:rPr lang="en-US" dirty="0"/>
              <a:t>Stop word removal</a:t>
            </a:r>
            <a:r>
              <a:rPr lang="en-US" dirty="0" smtClean="0"/>
              <a:t>:</a:t>
            </a:r>
          </a:p>
          <a:p>
            <a:pPr lvl="3"/>
            <a:r>
              <a:rPr lang="en-US" dirty="0" smtClean="0"/>
              <a:t>remove </a:t>
            </a:r>
            <a:r>
              <a:rPr lang="en-US" dirty="0"/>
              <a:t>known stop words as they are not likely to be </a:t>
            </a:r>
            <a:r>
              <a:rPr lang="en-US" dirty="0" smtClean="0"/>
              <a:t>predictive</a:t>
            </a:r>
            <a:r>
              <a:rPr lang="en-US" dirty="0"/>
              <a:t>.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952559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Features for text (2)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30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457200" y="1600199"/>
            <a:ext cx="8229600" cy="4756151"/>
          </a:xfrm>
        </p:spPr>
        <p:txBody>
          <a:bodyPr>
            <a:normAutofit/>
          </a:bodyPr>
          <a:lstStyle/>
          <a:p>
            <a:r>
              <a:rPr lang="en-US" dirty="0" smtClean="0"/>
              <a:t>Let us take an example from Bruce:</a:t>
            </a:r>
          </a:p>
          <a:p>
            <a:pPr lvl="1"/>
            <a:r>
              <a:rPr lang="en-US" dirty="0"/>
              <a:t>Bruce: ”I really felt bad yesterday. Got fired at work.</a:t>
            </a:r>
            <a:r>
              <a:rPr lang="en-US" dirty="0" smtClean="0"/>
              <a:t>”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3219450"/>
            <a:ext cx="8633012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3963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Features for text (3)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31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457200" y="1600199"/>
            <a:ext cx="8229600" cy="4756151"/>
          </a:xfrm>
        </p:spPr>
        <p:txBody>
          <a:bodyPr>
            <a:normAutofit/>
          </a:bodyPr>
          <a:lstStyle/>
          <a:p>
            <a:r>
              <a:rPr lang="en-US" dirty="0" smtClean="0"/>
              <a:t>Approaches:</a:t>
            </a:r>
          </a:p>
          <a:p>
            <a:pPr lvl="1"/>
            <a:r>
              <a:rPr lang="en-US" dirty="0" smtClean="0"/>
              <a:t>Bag of words</a:t>
            </a:r>
          </a:p>
          <a:p>
            <a:pPr lvl="1"/>
            <a:r>
              <a:rPr lang="en-US" dirty="0" smtClean="0"/>
              <a:t>TF-IDF</a:t>
            </a:r>
          </a:p>
          <a:p>
            <a:pPr lvl="1"/>
            <a:r>
              <a:rPr lang="en-US" dirty="0" smtClean="0"/>
              <a:t>Topic modeling</a:t>
            </a:r>
          </a:p>
        </p:txBody>
      </p:sp>
    </p:spTree>
    <p:extLst>
      <p:ext uri="{BB962C8B-B14F-4D97-AF65-F5344CB8AC3E}">
        <p14:creationId xmlns:p14="http://schemas.microsoft.com/office/powerpoint/2010/main" val="10512708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Bag of words (1)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32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457200" y="1600199"/>
            <a:ext cx="8229600" cy="4756151"/>
          </a:xfrm>
        </p:spPr>
        <p:txBody>
          <a:bodyPr>
            <a:normAutofit/>
          </a:bodyPr>
          <a:lstStyle/>
          <a:p>
            <a:r>
              <a:rPr lang="en-US" dirty="0" smtClean="0"/>
              <a:t>Count occurrences of </a:t>
            </a:r>
            <a:r>
              <a:rPr lang="en-US" i="1" dirty="0" smtClean="0"/>
              <a:t>n</a:t>
            </a:r>
            <a:r>
              <a:rPr lang="en-US" dirty="0" smtClean="0"/>
              <a:t>-grams within text</a:t>
            </a:r>
          </a:p>
          <a:p>
            <a:r>
              <a:rPr lang="en-US" i="1" dirty="0" smtClean="0"/>
              <a:t>n</a:t>
            </a:r>
            <a:r>
              <a:rPr lang="en-US" dirty="0" smtClean="0"/>
              <a:t>-gram: </a:t>
            </a:r>
            <a:r>
              <a:rPr lang="en-US" i="1" dirty="0" smtClean="0"/>
              <a:t>n</a:t>
            </a:r>
            <a:r>
              <a:rPr lang="en-US" dirty="0" smtClean="0"/>
              <a:t> consecutive words</a:t>
            </a:r>
          </a:p>
          <a:p>
            <a:r>
              <a:rPr lang="en-US" dirty="0" smtClean="0"/>
              <a:t>Assume that we note down the </a:t>
            </a:r>
            <a:r>
              <a:rPr lang="en-US" i="1" dirty="0" smtClean="0"/>
              <a:t>S </a:t>
            </a:r>
            <a:r>
              <a:rPr lang="en-US" dirty="0" smtClean="0"/>
              <a:t>sentences we have found within an instance </a:t>
            </a:r>
            <a:r>
              <a:rPr lang="en-US" i="1" dirty="0" err="1" smtClean="0"/>
              <a:t>i</a:t>
            </a:r>
            <a:r>
              <a:rPr lang="en-US" i="1" dirty="0" smtClean="0"/>
              <a:t> </a:t>
            </a:r>
            <a:r>
              <a:rPr lang="en-US" dirty="0" smtClean="0"/>
              <a:t>at for attribute </a:t>
            </a:r>
            <a:r>
              <a:rPr lang="en-US" i="1" dirty="0" smtClean="0"/>
              <a:t>j </a:t>
            </a:r>
            <a:r>
              <a:rPr lang="en-US" dirty="0" smtClean="0"/>
              <a:t>as follows:</a:t>
            </a:r>
          </a:p>
          <a:p>
            <a:endParaRPr lang="en-US" dirty="0"/>
          </a:p>
          <a:p>
            <a:r>
              <a:rPr lang="en-US" dirty="0" smtClean="0"/>
              <a:t>And the words within the sentences: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0988" y="4356100"/>
            <a:ext cx="2984887" cy="57244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0363" y="5549899"/>
            <a:ext cx="3436459" cy="597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94780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Bag of words (2)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33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108" y="1501775"/>
            <a:ext cx="6820552" cy="4920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7961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TF-IDF (1)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34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457200" y="1600199"/>
            <a:ext cx="8229600" cy="4756151"/>
          </a:xfrm>
        </p:spPr>
        <p:txBody>
          <a:bodyPr>
            <a:normAutofit/>
          </a:bodyPr>
          <a:lstStyle/>
          <a:p>
            <a:r>
              <a:rPr lang="en-US" dirty="0" smtClean="0"/>
              <a:t>Bag of words does not account for the “uniqueness of words”</a:t>
            </a:r>
          </a:p>
          <a:p>
            <a:r>
              <a:rPr lang="en-US" dirty="0" smtClean="0"/>
              <a:t>Assume that we have found the number of occurrences of a word (using bag of words):</a:t>
            </a:r>
          </a:p>
          <a:p>
            <a:r>
              <a:rPr lang="en-US" dirty="0" smtClean="0"/>
              <a:t>The inverse document frequency is: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4250" y="3648074"/>
            <a:ext cx="381000" cy="71966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250" y="4654550"/>
            <a:ext cx="4544786" cy="1060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422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TF-IDF (2)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35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457200" y="1600199"/>
            <a:ext cx="8229600" cy="4756151"/>
          </a:xfrm>
        </p:spPr>
        <p:txBody>
          <a:bodyPr>
            <a:normAutofit/>
          </a:bodyPr>
          <a:lstStyle/>
          <a:p>
            <a:r>
              <a:rPr lang="en-US" dirty="0" smtClean="0"/>
              <a:t>And we multiply this with the number of times it occurs:</a:t>
            </a:r>
          </a:p>
          <a:p>
            <a:endParaRPr lang="en-US" dirty="0"/>
          </a:p>
          <a:p>
            <a:r>
              <a:rPr lang="en-US" dirty="0" smtClean="0"/>
              <a:t>Gives more weight to unique words</a:t>
            </a:r>
          </a:p>
          <a:p>
            <a:r>
              <a:rPr lang="en-US" dirty="0" smtClean="0"/>
              <a:t>Avoids very frequent (and probably not very predictive words) to become too dominant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4788" y="2603499"/>
            <a:ext cx="3111500" cy="777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34431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Topic Modeling (1)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36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457200" y="1600199"/>
            <a:ext cx="8229600" cy="4756151"/>
          </a:xfrm>
        </p:spPr>
        <p:txBody>
          <a:bodyPr>
            <a:normAutofit/>
          </a:bodyPr>
          <a:lstStyle/>
          <a:p>
            <a:r>
              <a:rPr lang="en-US" dirty="0" smtClean="0"/>
              <a:t>Instead of looking at words, let us look at the topics the free text is about</a:t>
            </a:r>
          </a:p>
          <a:p>
            <a:r>
              <a:rPr lang="en-US" dirty="0" smtClean="0"/>
              <a:t>We assume that the texts contain </a:t>
            </a:r>
            <a:r>
              <a:rPr lang="en-US" i="1" dirty="0" smtClean="0"/>
              <a:t>k </a:t>
            </a:r>
            <a:r>
              <a:rPr lang="en-US" dirty="0" smtClean="0"/>
              <a:t>topics</a:t>
            </a:r>
          </a:p>
          <a:p>
            <a:r>
              <a:rPr lang="en-US" dirty="0" smtClean="0"/>
              <a:t>Topics are associated with words, certain words make up a topic</a:t>
            </a:r>
          </a:p>
          <a:p>
            <a:pPr lvl="1"/>
            <a:r>
              <a:rPr lang="en-US" dirty="0" smtClean="0"/>
              <a:t>The depression topic might contain words such as “bad”, “down”, “mood”, etc.</a:t>
            </a:r>
          </a:p>
          <a:p>
            <a:r>
              <a:rPr lang="en-US" dirty="0" smtClean="0"/>
              <a:t>For each topic, a word has a certain weight: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3775" y="5848349"/>
            <a:ext cx="6182192" cy="460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00139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Topic Modeling (2)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37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457200" y="1600199"/>
            <a:ext cx="8229600" cy="4756151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How do find topics?</a:t>
            </a:r>
          </a:p>
          <a:p>
            <a:pPr lvl="1"/>
            <a:r>
              <a:rPr lang="en-US" dirty="0" smtClean="0"/>
              <a:t>We can use Latent </a:t>
            </a:r>
            <a:r>
              <a:rPr lang="en-US" dirty="0" err="1" smtClean="0"/>
              <a:t>Dirichlet</a:t>
            </a:r>
            <a:r>
              <a:rPr lang="en-US" dirty="0" smtClean="0"/>
              <a:t> Allocation (LDA) (cf. </a:t>
            </a:r>
            <a:r>
              <a:rPr lang="en-US" dirty="0" err="1" smtClean="0"/>
              <a:t>Blei</a:t>
            </a:r>
            <a:r>
              <a:rPr lang="en-US" dirty="0" smtClean="0"/>
              <a:t>, 2003)</a:t>
            </a:r>
          </a:p>
          <a:p>
            <a:pPr lvl="1"/>
            <a:r>
              <a:rPr lang="en-US" dirty="0" smtClean="0"/>
              <a:t>It assumes text are generated with:</a:t>
            </a:r>
          </a:p>
          <a:p>
            <a:pPr lvl="2"/>
            <a:r>
              <a:rPr lang="en-US" dirty="0" smtClean="0"/>
              <a:t>certain words in mind (using a Poisson distribution)</a:t>
            </a:r>
          </a:p>
          <a:p>
            <a:pPr lvl="2"/>
            <a:r>
              <a:rPr lang="en-US" dirty="0"/>
              <a:t>a</a:t>
            </a:r>
            <a:r>
              <a:rPr lang="en-US" dirty="0" smtClean="0"/>
              <a:t> distribution over topics (using a </a:t>
            </a:r>
            <a:r>
              <a:rPr lang="en-US" dirty="0" err="1" smtClean="0"/>
              <a:t>Dirichlet</a:t>
            </a:r>
            <a:r>
              <a:rPr lang="en-US" dirty="0" smtClean="0"/>
              <a:t> distribution)</a:t>
            </a:r>
          </a:p>
          <a:p>
            <a:pPr lvl="1"/>
            <a:r>
              <a:rPr lang="en-US" dirty="0" smtClean="0"/>
              <a:t>We assume words fully belong to a single topic initially</a:t>
            </a:r>
          </a:p>
          <a:p>
            <a:pPr lvl="1"/>
            <a:r>
              <a:rPr lang="en-US" dirty="0" smtClean="0"/>
              <a:t>We update the weights to maximize the probability of observing the texts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1459027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Topic Modeling (3)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38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457200" y="1600199"/>
            <a:ext cx="8229600" cy="4756151"/>
          </a:xfrm>
        </p:spPr>
        <p:txBody>
          <a:bodyPr>
            <a:normAutofit/>
          </a:bodyPr>
          <a:lstStyle/>
          <a:p>
            <a:r>
              <a:rPr lang="en-US" dirty="0" smtClean="0"/>
              <a:t>And we score the topics as follows: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563" y="1981199"/>
            <a:ext cx="3721518" cy="1400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264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Composition of final dataset (1)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39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457200" y="1600199"/>
            <a:ext cx="8229600" cy="4756151"/>
          </a:xfrm>
        </p:spPr>
        <p:txBody>
          <a:bodyPr>
            <a:normAutofit/>
          </a:bodyPr>
          <a:lstStyle/>
          <a:p>
            <a:r>
              <a:rPr lang="en-US" dirty="0" smtClean="0"/>
              <a:t>With our new features we might have very low variation on the values</a:t>
            </a:r>
          </a:p>
          <a:p>
            <a:pPr lvl="1"/>
            <a:r>
              <a:rPr lang="en-US" dirty="0" smtClean="0"/>
              <a:t>If we have a large windows size, will it matter that we move one time point?</a:t>
            </a:r>
          </a:p>
          <a:p>
            <a:pPr lvl="1"/>
            <a:r>
              <a:rPr lang="en-US" dirty="0" smtClean="0"/>
              <a:t>Disadvantages?</a:t>
            </a:r>
          </a:p>
          <a:p>
            <a:pPr lvl="1"/>
            <a:endParaRPr lang="en-US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3830" y="3515756"/>
            <a:ext cx="3215830" cy="2742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31706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Composition of final dataset (2)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40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457200" y="1600199"/>
            <a:ext cx="8229600" cy="4756151"/>
          </a:xfrm>
        </p:spPr>
        <p:txBody>
          <a:bodyPr>
            <a:normAutofit/>
          </a:bodyPr>
          <a:lstStyle/>
          <a:p>
            <a:r>
              <a:rPr lang="en-US" dirty="0" smtClean="0"/>
              <a:t>We allow for a certain percentage of overlap (typical: 50%, us: 90%)</a:t>
            </a:r>
          </a:p>
          <a:p>
            <a:r>
              <a:rPr lang="en-US" dirty="0" smtClean="0"/>
              <a:t>We only have 2895 remaining instances (out of 31838)</a:t>
            </a:r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380843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7162</TotalTime>
  <Words>1457</Words>
  <Application>Microsoft Macintosh PowerPoint</Application>
  <PresentationFormat>On-screen Show (4:3)</PresentationFormat>
  <Paragraphs>227</Paragraphs>
  <Slides>40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Office Theme</vt:lpstr>
      <vt:lpstr>Machine Learning for the Quantified Self</vt:lpstr>
      <vt:lpstr>Overview</vt:lpstr>
      <vt:lpstr>Time Domain</vt:lpstr>
      <vt:lpstr>Time Domain: numerical (1)</vt:lpstr>
      <vt:lpstr>Time Domain: numerical (2)</vt:lpstr>
      <vt:lpstr>Time Domain: numerical (3)</vt:lpstr>
      <vt:lpstr>Time Domain: numerical (4)</vt:lpstr>
      <vt:lpstr>Time Domain: categorical (1)</vt:lpstr>
      <vt:lpstr>Support (1)</vt:lpstr>
      <vt:lpstr>Support (2)</vt:lpstr>
      <vt:lpstr>Support (3)</vt:lpstr>
      <vt:lpstr>Pattern generation (1)</vt:lpstr>
      <vt:lpstr>Pattern generation (2)</vt:lpstr>
      <vt:lpstr>Pattern generation (3)</vt:lpstr>
      <vt:lpstr>Pattern generation (4)</vt:lpstr>
      <vt:lpstr>Time Domain: categorical (2)</vt:lpstr>
      <vt:lpstr>Time Domain: mixed data</vt:lpstr>
      <vt:lpstr>Frequency domain</vt:lpstr>
      <vt:lpstr>Fourier transformation (1)</vt:lpstr>
      <vt:lpstr>Fourier transformation (2)</vt:lpstr>
      <vt:lpstr>Fourier transformation (3)</vt:lpstr>
      <vt:lpstr>Fourier transformation (4)</vt:lpstr>
      <vt:lpstr>Fourier transformation (5)</vt:lpstr>
      <vt:lpstr>Fourier transformation (6)</vt:lpstr>
      <vt:lpstr>And now…. get feature values (1)</vt:lpstr>
      <vt:lpstr>And now…. get feature values (2)</vt:lpstr>
      <vt:lpstr>Frequency domain (2)</vt:lpstr>
      <vt:lpstr>Features for unstructured data</vt:lpstr>
      <vt:lpstr>Features for text (1)</vt:lpstr>
      <vt:lpstr>Features for text (2)</vt:lpstr>
      <vt:lpstr>Features for text (3)</vt:lpstr>
      <vt:lpstr>Bag of words (1)</vt:lpstr>
      <vt:lpstr>Bag of words (2)</vt:lpstr>
      <vt:lpstr>TF-IDF (1)</vt:lpstr>
      <vt:lpstr>TF-IDF (2)</vt:lpstr>
      <vt:lpstr>Topic Modeling (1)</vt:lpstr>
      <vt:lpstr>Topic Modeling (2)</vt:lpstr>
      <vt:lpstr>Topic Modeling (3)</vt:lpstr>
      <vt:lpstr>Composition of final dataset (1)</vt:lpstr>
      <vt:lpstr>Composition of final dataset (2)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Jacqueline Heinerman</dc:creator>
  <cp:lastModifiedBy>Mark Hoogendoorn</cp:lastModifiedBy>
  <cp:revision>188</cp:revision>
  <dcterms:created xsi:type="dcterms:W3CDTF">2014-06-23T06:50:30Z</dcterms:created>
  <dcterms:modified xsi:type="dcterms:W3CDTF">2017-09-03T14:38:53Z</dcterms:modified>
</cp:coreProperties>
</file>