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7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4" r:id="rId19"/>
    <p:sldId id="312" r:id="rId20"/>
    <p:sldId id="313" r:id="rId21"/>
    <p:sldId id="316" r:id="rId22"/>
    <p:sldId id="317" r:id="rId23"/>
    <p:sldId id="315" r:id="rId24"/>
    <p:sldId id="318" r:id="rId25"/>
    <p:sldId id="319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8" r:id="rId42"/>
    <p:sldId id="336" r:id="rId43"/>
    <p:sldId id="337" r:id="rId44"/>
    <p:sldId id="339" r:id="rId45"/>
    <p:sldId id="340" r:id="rId46"/>
    <p:sldId id="341" r:id="rId47"/>
    <p:sldId id="342" r:id="rId48"/>
    <p:sldId id="343" r:id="rId49"/>
    <p:sldId id="344" r:id="rId50"/>
    <p:sldId id="346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1560" y="-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commentAuthors" Target="commentAuthors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image" Target="../media/image42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Relationship Id="rId3" Type="http://schemas.openxmlformats.org/officeDocument/2006/relationships/image" Target="../media/image44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Chapter 5</a:t>
            </a:r>
            <a:endParaRPr lang="en-US" b="1" dirty="0" smtClean="0"/>
          </a:p>
          <a:p>
            <a:pPr algn="l"/>
            <a:r>
              <a:rPr lang="en-US" b="1" dirty="0" smtClean="0"/>
              <a:t>Clustering</a:t>
            </a:r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Previously: we identified features</a:t>
            </a:r>
          </a:p>
          <a:p>
            <a:r>
              <a:rPr lang="en-US" dirty="0" smtClean="0"/>
              <a:t>Today: let us use the features to cluster</a:t>
            </a:r>
          </a:p>
          <a:p>
            <a:pPr lvl="1"/>
            <a:r>
              <a:rPr lang="en-US" dirty="0" smtClean="0"/>
              <a:t>Learning setup</a:t>
            </a:r>
          </a:p>
          <a:p>
            <a:pPr lvl="1"/>
            <a:r>
              <a:rPr lang="en-US" dirty="0" smtClean="0"/>
              <a:t>Distance functions</a:t>
            </a:r>
          </a:p>
          <a:p>
            <a:pPr lvl="1"/>
            <a:r>
              <a:rPr lang="en-US" dirty="0" smtClean="0"/>
              <a:t>Clustering algorithms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4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/>
          <p:cNvSpPr/>
          <p:nvPr/>
        </p:nvSpPr>
        <p:spPr>
          <a:xfrm>
            <a:off x="5472134" y="3321456"/>
            <a:ext cx="810440" cy="82812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354070" y="2255311"/>
            <a:ext cx="810440" cy="82812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setup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 instance: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50" y="2540000"/>
            <a:ext cx="920750" cy="920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66499" y="2508250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66499" y="2650066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66499" y="2884487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81912" y="2423153"/>
            <a:ext cx="456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1, qs1</a:t>
            </a:r>
            <a:endParaRPr lang="en-US" sz="10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583314" y="2580845"/>
            <a:ext cx="445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2, qs1</a:t>
            </a:r>
            <a:endParaRPr lang="en-US" sz="10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579126" y="2793199"/>
            <a:ext cx="457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x</a:t>
            </a:r>
            <a:r>
              <a:rPr lang="en-US" sz="1000" baseline="-25000" dirty="0" err="1" smtClean="0"/>
              <a:t>N</a:t>
            </a:r>
            <a:r>
              <a:rPr lang="en-US" sz="1000" baseline="-25000" dirty="0" smtClean="0"/>
              <a:t>, qs1</a:t>
            </a:r>
            <a:endParaRPr lang="en-US" sz="1000" baseline="-25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579" y="1960104"/>
            <a:ext cx="1813925" cy="32475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49" y="4159424"/>
            <a:ext cx="920750" cy="92075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029198" y="4127674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029198" y="4269490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29198" y="4503911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644611" y="4042577"/>
            <a:ext cx="456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1,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1646013" y="4200269"/>
            <a:ext cx="445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2,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1641825" y="4412623"/>
            <a:ext cx="457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x</a:t>
            </a:r>
            <a:r>
              <a:rPr lang="en-US" sz="1000" baseline="-25000" dirty="0" err="1" smtClean="0"/>
              <a:t>N</a:t>
            </a:r>
            <a:r>
              <a:rPr lang="en-US" sz="1000" baseline="-25000" dirty="0" smtClean="0"/>
              <a:t>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672937" y="3219748"/>
            <a:ext cx="0" cy="64138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2"/>
            <a:endCxn id="9" idx="0"/>
          </p:cNvCxnSpPr>
          <p:nvPr/>
        </p:nvCxnSpPr>
        <p:spPr>
          <a:xfrm>
            <a:off x="2672937" y="2792941"/>
            <a:ext cx="0" cy="9154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72937" y="4412365"/>
            <a:ext cx="0" cy="9154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707606" y="2416889"/>
            <a:ext cx="456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1, qs1</a:t>
            </a:r>
            <a:endParaRPr lang="en-US" sz="1000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5649275" y="3337639"/>
            <a:ext cx="445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2, qs1</a:t>
            </a:r>
            <a:endParaRPr lang="en-US" sz="1000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4478736" y="2651125"/>
            <a:ext cx="457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x</a:t>
            </a:r>
            <a:r>
              <a:rPr lang="en-US" sz="1000" baseline="-25000" dirty="0" err="1" smtClean="0"/>
              <a:t>N</a:t>
            </a:r>
            <a:r>
              <a:rPr lang="en-US" sz="1000" baseline="-25000" dirty="0" smtClean="0"/>
              <a:t>, qs1</a:t>
            </a:r>
            <a:endParaRPr lang="en-US" sz="1000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5877354" y="3460750"/>
            <a:ext cx="445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2,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sp>
        <p:nvSpPr>
          <p:cNvPr id="32" name="TextBox 31"/>
          <p:cNvSpPr txBox="1"/>
          <p:nvPr/>
        </p:nvSpPr>
        <p:spPr>
          <a:xfrm>
            <a:off x="5654412" y="3738022"/>
            <a:ext cx="445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2,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sp>
        <p:nvSpPr>
          <p:cNvPr id="33" name="TextBox 32"/>
          <p:cNvSpPr txBox="1"/>
          <p:nvPr/>
        </p:nvSpPr>
        <p:spPr>
          <a:xfrm>
            <a:off x="5419615" y="3491801"/>
            <a:ext cx="457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x</a:t>
            </a:r>
            <a:r>
              <a:rPr lang="en-US" sz="1000" baseline="-25000" dirty="0" err="1" smtClean="0"/>
              <a:t>N</a:t>
            </a:r>
            <a:r>
              <a:rPr lang="en-US" sz="1000" baseline="-25000" dirty="0" smtClean="0"/>
              <a:t>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690471" y="3583860"/>
            <a:ext cx="4631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24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9"/>
          <p:cNvSpPr/>
          <p:nvPr/>
        </p:nvSpPr>
        <p:spPr>
          <a:xfrm>
            <a:off x="5460354" y="3191191"/>
            <a:ext cx="950259" cy="99413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488324" y="2315074"/>
            <a:ext cx="950259" cy="99413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setup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 person: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50" y="2540000"/>
            <a:ext cx="920750" cy="920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66499" y="2508250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66499" y="2650066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66499" y="2884487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81912" y="2423153"/>
            <a:ext cx="456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1, qs1</a:t>
            </a:r>
            <a:endParaRPr lang="en-US" sz="10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583314" y="2580845"/>
            <a:ext cx="445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2, qs1</a:t>
            </a:r>
            <a:endParaRPr lang="en-US" sz="10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579126" y="2793199"/>
            <a:ext cx="457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x</a:t>
            </a:r>
            <a:r>
              <a:rPr lang="en-US" sz="1000" baseline="-25000" dirty="0" err="1" smtClean="0"/>
              <a:t>N</a:t>
            </a:r>
            <a:r>
              <a:rPr lang="en-US" sz="1000" baseline="-25000" dirty="0" smtClean="0"/>
              <a:t>, qs1</a:t>
            </a:r>
            <a:endParaRPr lang="en-US" sz="1000" baseline="-25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49" y="4159424"/>
            <a:ext cx="920750" cy="92075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029198" y="4127674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029198" y="4269490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29198" y="4503911"/>
            <a:ext cx="1412875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644611" y="4042577"/>
            <a:ext cx="456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1,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1646013" y="4200269"/>
            <a:ext cx="445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x</a:t>
            </a:r>
            <a:r>
              <a:rPr lang="en-US" sz="1000" baseline="-25000" dirty="0" smtClean="0"/>
              <a:t>2,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1641825" y="4412623"/>
            <a:ext cx="457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x</a:t>
            </a:r>
            <a:r>
              <a:rPr lang="en-US" sz="1000" baseline="-25000" dirty="0" err="1" smtClean="0"/>
              <a:t>N</a:t>
            </a:r>
            <a:r>
              <a:rPr lang="en-US" sz="1000" baseline="-25000" dirty="0" smtClean="0"/>
              <a:t>, </a:t>
            </a:r>
            <a:r>
              <a:rPr lang="en-US" sz="1000" baseline="-25000" dirty="0" err="1" smtClean="0"/>
              <a:t>qsn</a:t>
            </a:r>
            <a:endParaRPr lang="en-US" sz="1000" baseline="-25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672937" y="3219748"/>
            <a:ext cx="0" cy="64138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2"/>
            <a:endCxn id="9" idx="0"/>
          </p:cNvCxnSpPr>
          <p:nvPr/>
        </p:nvCxnSpPr>
        <p:spPr>
          <a:xfrm>
            <a:off x="2672937" y="2792941"/>
            <a:ext cx="0" cy="9154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672937" y="4412365"/>
            <a:ext cx="0" cy="9154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690471" y="3583860"/>
            <a:ext cx="4631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527" y="2510111"/>
            <a:ext cx="420057" cy="4200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893" y="2329971"/>
            <a:ext cx="420057" cy="4200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327" y="2814911"/>
            <a:ext cx="420057" cy="4200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555" y="2829391"/>
            <a:ext cx="420057" cy="4200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984" y="3482139"/>
            <a:ext cx="420057" cy="4200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55" y="3272956"/>
            <a:ext cx="420057" cy="4200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584" y="3611720"/>
            <a:ext cx="420057" cy="4200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868" y="2884487"/>
            <a:ext cx="1438931" cy="141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83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metrics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different distance metrics per scenario</a:t>
            </a:r>
          </a:p>
          <a:p>
            <a:r>
              <a:rPr lang="en-US" dirty="0" smtClean="0"/>
              <a:t>Individual distance metrics (between an instance </a:t>
            </a:r>
            <a:r>
              <a:rPr lang="en-US" i="1" dirty="0" smtClean="0"/>
              <a:t>x</a:t>
            </a:r>
            <a:r>
              <a:rPr lang="en-US" i="1" baseline="-25000" dirty="0" smtClean="0"/>
              <a:t>i</a:t>
            </a:r>
            <a:r>
              <a:rPr lang="en-US" dirty="0" smtClean="0"/>
              <a:t> and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j</a:t>
            </a:r>
            <a:r>
              <a:rPr lang="en-US" dirty="0" smtClean="0"/>
              <a:t> over all attributes </a:t>
            </a:r>
            <a:r>
              <a:rPr lang="en-US" i="1" dirty="0" smtClean="0"/>
              <a:t>p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Euclidean distance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Manhattan distance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385" y="4096868"/>
            <a:ext cx="4069616" cy="809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326" y="5223432"/>
            <a:ext cx="4353497" cy="66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34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</a:t>
            </a:r>
            <a:r>
              <a:rPr lang="en-US" dirty="0"/>
              <a:t>d</a:t>
            </a:r>
            <a:r>
              <a:rPr lang="en-US" dirty="0" smtClean="0"/>
              <a:t>istance metrics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difference: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82" y="2260600"/>
            <a:ext cx="5149688" cy="399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23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</a:t>
            </a:r>
            <a:r>
              <a:rPr lang="en-US" dirty="0"/>
              <a:t>d</a:t>
            </a:r>
            <a:r>
              <a:rPr lang="en-US" dirty="0" smtClean="0"/>
              <a:t>istance metrics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Generalized form: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Important to consider: scaling of data</a:t>
            </a:r>
          </a:p>
          <a:p>
            <a:r>
              <a:rPr lang="en-US" dirty="0" smtClean="0"/>
              <a:t>These all assume numeric values, what if we have other types?</a:t>
            </a:r>
          </a:p>
          <a:p>
            <a:pPr lvl="1"/>
            <a:r>
              <a:rPr lang="en-US" dirty="0" smtClean="0"/>
              <a:t>We can use Gower’s similarity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2182156"/>
            <a:ext cx="5908466" cy="103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38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</a:t>
            </a:r>
            <a:r>
              <a:rPr lang="en-US" dirty="0"/>
              <a:t>d</a:t>
            </a:r>
            <a:r>
              <a:rPr lang="en-US" dirty="0" smtClean="0"/>
              <a:t>istance metrics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Gower’s similarity for different types of features:</a:t>
            </a:r>
          </a:p>
          <a:p>
            <a:pPr lvl="1"/>
            <a:r>
              <a:rPr lang="en-US" dirty="0" smtClean="0"/>
              <a:t>Dichotomous attributes (present or not)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Categorical attributes: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Numerical attributes: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641" y="3061447"/>
            <a:ext cx="4380006" cy="6892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937" y="4022166"/>
            <a:ext cx="2930710" cy="8307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937" y="5115488"/>
            <a:ext cx="5121318" cy="81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28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</a:t>
            </a:r>
            <a:r>
              <a:rPr lang="en-US" dirty="0"/>
              <a:t>d</a:t>
            </a:r>
            <a:r>
              <a:rPr lang="en-US" dirty="0" smtClean="0"/>
              <a:t>istance metrics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we computer the final similarity as: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99" y="2252381"/>
            <a:ext cx="7307863" cy="16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1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metrics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we need to compare </a:t>
            </a:r>
            <a:r>
              <a:rPr lang="en-US" i="1" dirty="0" smtClean="0"/>
              <a:t>datasets </a:t>
            </a:r>
            <a:r>
              <a:rPr lang="en-US" dirty="0" smtClean="0"/>
              <a:t>instead of individual instance?</a:t>
            </a:r>
          </a:p>
          <a:p>
            <a:r>
              <a:rPr lang="en-US" dirty="0" smtClean="0"/>
              <a:t>We can identify person level distance metrics</a:t>
            </a:r>
          </a:p>
          <a:p>
            <a:r>
              <a:rPr lang="en-US" dirty="0" smtClean="0"/>
              <a:t>These are available in different forms:</a:t>
            </a:r>
          </a:p>
          <a:p>
            <a:pPr lvl="1"/>
            <a:r>
              <a:rPr lang="en-US" dirty="0" smtClean="0"/>
              <a:t>For datasets without an explicit ordering</a:t>
            </a:r>
          </a:p>
          <a:p>
            <a:pPr lvl="1"/>
            <a:r>
              <a:rPr lang="en-US" dirty="0" smtClean="0"/>
              <a:t>For datasets with a temporal ordering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19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Non-temporal personal level distance metrics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We have a number of options: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Summarize values per attribute </a:t>
            </a:r>
            <a:r>
              <a:rPr lang="en-US" i="1" dirty="0" err="1" smtClean="0"/>
              <a:t>i</a:t>
            </a:r>
            <a:r>
              <a:rPr lang="en-US" dirty="0" smtClean="0"/>
              <a:t> over the entire dataset into a single value</a:t>
            </a:r>
          </a:p>
          <a:p>
            <a:pPr lvl="2"/>
            <a:r>
              <a:rPr lang="en-US" dirty="0" smtClean="0"/>
              <a:t>e.g., mean, minimum, maximum, </a:t>
            </a:r>
            <a:r>
              <a:rPr lang="mr-IN" dirty="0" smtClean="0"/>
              <a:t>…</a:t>
            </a:r>
            <a:r>
              <a:rPr lang="en-US" dirty="0" smtClean="0"/>
              <a:t>..</a:t>
            </a:r>
          </a:p>
          <a:p>
            <a:pPr lvl="2"/>
            <a:r>
              <a:rPr lang="en-US" dirty="0" smtClean="0"/>
              <a:t>use the same distance metrics we have seen before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Estimate parameters of distribution </a:t>
            </a:r>
            <a:r>
              <a:rPr lang="en-US" dirty="0" smtClean="0"/>
              <a:t>per attributes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compare those(e.g. N(μ,σ</a:t>
            </a:r>
            <a:r>
              <a:rPr lang="en-US" baseline="30000" dirty="0"/>
              <a:t>2</a:t>
            </a:r>
            <a:r>
              <a:rPr lang="en-US" dirty="0"/>
              <a:t>)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e.g. normal distribution N</a:t>
            </a:r>
            <a:r>
              <a:rPr lang="en-US" dirty="0"/>
              <a:t>(μ,σ</a:t>
            </a:r>
            <a:r>
              <a:rPr lang="en-US" baseline="30000" dirty="0"/>
              <a:t>2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use the same distance metrics we have seen </a:t>
            </a:r>
            <a:r>
              <a:rPr lang="en-US" dirty="0" smtClean="0"/>
              <a:t>before upon the found parameter values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Compare the distributions of values for an attribute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with a statistical test</a:t>
            </a:r>
          </a:p>
          <a:p>
            <a:pPr lvl="2"/>
            <a:r>
              <a:rPr lang="en-US" dirty="0" smtClean="0"/>
              <a:t>e.g. use a Kolmogorov Smirnov test, resulting in a </a:t>
            </a:r>
            <a:r>
              <a:rPr lang="en-US" i="1" dirty="0" smtClean="0"/>
              <a:t>p-</a:t>
            </a:r>
            <a:r>
              <a:rPr lang="en-US" dirty="0" smtClean="0"/>
              <a:t>value</a:t>
            </a:r>
          </a:p>
          <a:p>
            <a:pPr lvl="2"/>
            <a:r>
              <a:rPr lang="en-US" dirty="0" smtClean="0"/>
              <a:t>Take 1-p as a distance metric</a:t>
            </a: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60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Non-temporal personal level distance metrics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68" y="1369366"/>
            <a:ext cx="7472414" cy="548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7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Temporal personal level distance metrics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What if we do have an ordering?</a:t>
            </a:r>
          </a:p>
          <a:p>
            <a:pPr lvl="1"/>
            <a:r>
              <a:rPr lang="en-US" dirty="0" smtClean="0"/>
              <a:t>Raw-data based</a:t>
            </a:r>
          </a:p>
          <a:p>
            <a:pPr lvl="1"/>
            <a:r>
              <a:rPr lang="en-US" dirty="0" smtClean="0"/>
              <a:t>Feature-based</a:t>
            </a:r>
          </a:p>
          <a:p>
            <a:pPr lvl="1"/>
            <a:r>
              <a:rPr lang="en-US" dirty="0" smtClean="0"/>
              <a:t>Model-based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123" y="2375225"/>
            <a:ext cx="4674676" cy="375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78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Raw-data based distances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Simplest case: assume an equal number of points and compute the Euclidean distance on a per point basis:</a:t>
            </a: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72" y="3174999"/>
            <a:ext cx="7897457" cy="11200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472" y="4295001"/>
            <a:ext cx="8190792" cy="74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3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Raw-data based distances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What if the time series are more or less the same, but shifted in time?</a:t>
            </a:r>
          </a:p>
          <a:p>
            <a:r>
              <a:rPr lang="en-US" dirty="0" smtClean="0"/>
              <a:t>We can use a </a:t>
            </a:r>
            <a:r>
              <a:rPr lang="en-US" i="1" dirty="0" smtClean="0"/>
              <a:t>lag </a:t>
            </a:r>
            <a:r>
              <a:rPr lang="en-US" dirty="0" smtClean="0"/>
              <a:t>to compensate, we denote the amount of time shifted by </a:t>
            </a:r>
            <a:r>
              <a:rPr lang="en-US" dirty="0" err="1" smtClean="0"/>
              <a:t>τ</a:t>
            </a:r>
            <a:endParaRPr lang="en-US" dirty="0" smtClean="0"/>
          </a:p>
          <a:p>
            <a:r>
              <a:rPr lang="en-US" dirty="0" smtClean="0"/>
              <a:t>The cross correlation coefficient between two dataset is computed by:</a:t>
            </a:r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17" y="4838483"/>
            <a:ext cx="5818361" cy="105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40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Raw-data based distances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What is the best value </a:t>
            </a:r>
            <a:r>
              <a:rPr lang="en-US" dirty="0" err="1" smtClean="0"/>
              <a:t>τ</a:t>
            </a:r>
            <a:r>
              <a:rPr lang="en-US" dirty="0" smtClean="0"/>
              <a:t> to shift?</a:t>
            </a:r>
          </a:p>
          <a:p>
            <a:r>
              <a:rPr lang="en-US" dirty="0" smtClean="0"/>
              <a:t>This is an optimization problem (note: one shift over all attributes):</a:t>
            </a:r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443" y="3422649"/>
            <a:ext cx="7491669" cy="9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59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Raw-data based distances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Next to this, we can also think about different frequencies at which different persons perform their activities</a:t>
            </a:r>
          </a:p>
          <a:p>
            <a:r>
              <a:rPr lang="en-US" dirty="0" smtClean="0"/>
              <a:t>We can use </a:t>
            </a:r>
            <a:r>
              <a:rPr lang="en-US" i="1" dirty="0" smtClean="0"/>
              <a:t>dynamic time warping </a:t>
            </a:r>
            <a:r>
              <a:rPr lang="en-US" dirty="0" smtClean="0"/>
              <a:t>for this purpose</a:t>
            </a:r>
          </a:p>
          <a:p>
            <a:r>
              <a:rPr lang="en-US" dirty="0" smtClean="0"/>
              <a:t>We try to make the best pairs of instances in sequences to find the minimum distance</a:t>
            </a:r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7907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Time Warping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Pairing?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57" y="2349500"/>
            <a:ext cx="4611193" cy="376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0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Time Warping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19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Requirements of pairing</a:t>
            </a:r>
          </a:p>
          <a:p>
            <a:pPr lvl="1"/>
            <a:r>
              <a:rPr lang="en-US" dirty="0" smtClean="0"/>
              <a:t>Time order should be preserved</a:t>
            </a:r>
          </a:p>
          <a:p>
            <a:pPr lvl="2"/>
            <a:r>
              <a:rPr lang="en-US" dirty="0" smtClean="0"/>
              <a:t>monotonicity condition</a:t>
            </a:r>
          </a:p>
          <a:p>
            <a:pPr lvl="1"/>
            <a:r>
              <a:rPr lang="en-US" dirty="0" smtClean="0"/>
              <a:t>First and last points should be matched</a:t>
            </a:r>
          </a:p>
          <a:p>
            <a:pPr lvl="2"/>
            <a:r>
              <a:rPr lang="en-US" dirty="0" smtClean="0"/>
              <a:t>boundary condition</a:t>
            </a:r>
          </a:p>
          <a:p>
            <a:pPr lvl="1"/>
            <a:r>
              <a:rPr lang="en-US" dirty="0"/>
              <a:t>assume </a:t>
            </a:r>
            <a:r>
              <a:rPr lang="en-US" dirty="0" err="1"/>
              <a:t>seq</a:t>
            </a:r>
            <a:r>
              <a:rPr lang="en-US" dirty="0"/>
              <a:t>(k, </a:t>
            </a:r>
            <a:r>
              <a:rPr lang="en-US" dirty="0" err="1"/>
              <a:t>q</a:t>
            </a:r>
            <a:r>
              <a:rPr lang="en-US" baseline="-25000" dirty="0" err="1"/>
              <a:t>sj</a:t>
            </a:r>
            <a:r>
              <a:rPr lang="en-US" dirty="0"/>
              <a:t>) to represent the sequence number (in terms of instance ) of pair k with respect to the dataset </a:t>
            </a:r>
            <a:r>
              <a:rPr lang="en-US" dirty="0" err="1"/>
              <a:t>q</a:t>
            </a:r>
            <a:r>
              <a:rPr lang="en-US" baseline="-25000" dirty="0" err="1"/>
              <a:t>sj</a:t>
            </a:r>
            <a:endParaRPr lang="en-US" baseline="-25000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7824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Time Warping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20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Requirements of pairing</a:t>
            </a:r>
          </a:p>
          <a:p>
            <a:pPr lvl="1"/>
            <a:r>
              <a:rPr lang="en-US" dirty="0" smtClean="0"/>
              <a:t>monotonicity condition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boundary condition</a:t>
            </a:r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450" y="2705099"/>
            <a:ext cx="6795315" cy="1067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37" y="4125864"/>
            <a:ext cx="4304179" cy="156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83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Time Warping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21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57" y="2085722"/>
            <a:ext cx="4611193" cy="3768764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5864162" y="1758928"/>
            <a:ext cx="1755498" cy="653587"/>
          </a:xfrm>
          <a:prstGeom prst="borderCallout1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  <a:r>
              <a:rPr lang="en-US" dirty="0" smtClean="0"/>
              <a:t>oundary condition</a:t>
            </a:r>
            <a:endParaRPr lang="en-US" dirty="0"/>
          </a:p>
        </p:txBody>
      </p:sp>
      <p:sp>
        <p:nvSpPr>
          <p:cNvPr id="10" name="Line Callout 1 9"/>
          <p:cNvSpPr/>
          <p:nvPr/>
        </p:nvSpPr>
        <p:spPr>
          <a:xfrm>
            <a:off x="1079406" y="5472576"/>
            <a:ext cx="1755498" cy="653587"/>
          </a:xfrm>
          <a:prstGeom prst="borderCallout1">
            <a:avLst>
              <a:gd name="adj1" fmla="val -21250"/>
              <a:gd name="adj2" fmla="val 55497"/>
              <a:gd name="adj3" fmla="val -147500"/>
              <a:gd name="adj4" fmla="val 7868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  <a:r>
              <a:rPr lang="en-US" dirty="0" smtClean="0"/>
              <a:t>oundary condition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714708" y="2577002"/>
            <a:ext cx="0" cy="207280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449488" y="5029305"/>
            <a:ext cx="285435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Line Callout 1 15"/>
          <p:cNvSpPr/>
          <p:nvPr/>
        </p:nvSpPr>
        <p:spPr>
          <a:xfrm>
            <a:off x="6400003" y="3013090"/>
            <a:ext cx="1755498" cy="653587"/>
          </a:xfrm>
          <a:prstGeom prst="borderCallout1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</a:t>
            </a:r>
            <a:r>
              <a:rPr lang="en-US" dirty="0" smtClean="0"/>
              <a:t>onotonicity condition</a:t>
            </a:r>
            <a:endParaRPr lang="en-US" dirty="0"/>
          </a:p>
        </p:txBody>
      </p:sp>
      <p:sp>
        <p:nvSpPr>
          <p:cNvPr id="17" name="Line Callout 1 16"/>
          <p:cNvSpPr/>
          <p:nvPr/>
        </p:nvSpPr>
        <p:spPr>
          <a:xfrm>
            <a:off x="5434574" y="5491250"/>
            <a:ext cx="1755498" cy="653587"/>
          </a:xfrm>
          <a:prstGeom prst="borderCallout1">
            <a:avLst>
              <a:gd name="adj1" fmla="val 18750"/>
              <a:gd name="adj2" fmla="val -8333"/>
              <a:gd name="adj3" fmla="val -70357"/>
              <a:gd name="adj4" fmla="val -24503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</a:t>
            </a:r>
            <a:r>
              <a:rPr lang="en-US" dirty="0" smtClean="0"/>
              <a:t>onotonicity condition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22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Time Warping 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22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How do we find the best path?</a:t>
            </a:r>
          </a:p>
          <a:p>
            <a:pPr lvl="1"/>
            <a:r>
              <a:rPr lang="en-US" dirty="0" smtClean="0"/>
              <a:t>We start at (0,0) and move up and to the right</a:t>
            </a:r>
          </a:p>
          <a:p>
            <a:pPr lvl="1"/>
            <a:r>
              <a:rPr lang="en-US" dirty="0" smtClean="0"/>
              <a:t>Per pair we compute the cheapest way to get there given our constraints and the distance between the instances in the pair</a:t>
            </a:r>
          </a:p>
          <a:p>
            <a:pPr lvl="1"/>
            <a:r>
              <a:rPr lang="en-US" dirty="0" smtClean="0"/>
              <a:t>As distance between instance we can for example use the Euclidean distance</a:t>
            </a:r>
          </a:p>
          <a:p>
            <a:pPr lvl="1"/>
            <a:r>
              <a:rPr lang="en-US" dirty="0" smtClean="0"/>
              <a:t>Let us look at the algorithm</a:t>
            </a:r>
            <a:r>
              <a:rPr lang="mr-IN" dirty="0" smtClean="0"/>
              <a:t>…</a:t>
            </a:r>
            <a:r>
              <a:rPr lang="en-US" dirty="0" smtClean="0"/>
              <a:t>..</a:t>
            </a:r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6990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Time Warping (6)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49" y="1512891"/>
            <a:ext cx="7924122" cy="444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67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Time Warping (7)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24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Computationally expensive</a:t>
            </a:r>
          </a:p>
          <a:p>
            <a:pPr lvl="1"/>
            <a:r>
              <a:rPr lang="en-US" dirty="0" smtClean="0"/>
              <a:t>Improvement: Keogh bound </a:t>
            </a:r>
          </a:p>
          <a:p>
            <a:r>
              <a:rPr lang="en-US" dirty="0" smtClean="0"/>
              <a:t>Would you be willing to allow for all matches provided they meet the conditions?</a:t>
            </a:r>
          </a:p>
          <a:p>
            <a:r>
              <a:rPr lang="en-US" dirty="0" smtClean="0"/>
              <a:t>Would the best match always be the best distance metric?</a:t>
            </a:r>
          </a:p>
          <a:p>
            <a:pPr marL="0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572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Temporal personal level distance metrics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25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What if we do have an ordering?</a:t>
            </a:r>
          </a:p>
          <a:p>
            <a:pPr lvl="1"/>
            <a:r>
              <a:rPr lang="en-US" dirty="0" smtClean="0"/>
              <a:t>Raw-data based v</a:t>
            </a:r>
          </a:p>
          <a:p>
            <a:pPr lvl="1"/>
            <a:r>
              <a:rPr lang="en-US" dirty="0" smtClean="0"/>
              <a:t>Feature-based</a:t>
            </a:r>
          </a:p>
          <a:p>
            <a:pPr lvl="2"/>
            <a:r>
              <a:rPr lang="en-US" dirty="0" smtClean="0"/>
              <a:t>Same as non-temporal case we have seen</a:t>
            </a:r>
          </a:p>
          <a:p>
            <a:pPr lvl="1"/>
            <a:r>
              <a:rPr lang="en-US" dirty="0" smtClean="0"/>
              <a:t>Model-based</a:t>
            </a:r>
          </a:p>
          <a:p>
            <a:pPr lvl="2"/>
            <a:r>
              <a:rPr lang="en-US" dirty="0" smtClean="0"/>
              <a:t>Fit a time series model and use those parameters (again in line with the non-temporal case, except for the type of model being different)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078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Clustering approaches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Ok, we know how to define a distance, now what clustering approaches do we have?</a:t>
            </a:r>
          </a:p>
          <a:p>
            <a:r>
              <a:rPr lang="en-US" dirty="0" smtClean="0"/>
              <a:t>Assume you do have some basic understanding</a:t>
            </a:r>
          </a:p>
          <a:p>
            <a:r>
              <a:rPr lang="en-US" dirty="0" smtClean="0"/>
              <a:t>Will scan through the options briefly</a:t>
            </a:r>
          </a:p>
          <a:p>
            <a:pPr lvl="1"/>
            <a:r>
              <a:rPr lang="en-US" dirty="0"/>
              <a:t>k</a:t>
            </a:r>
            <a:r>
              <a:rPr lang="en-US" dirty="0" smtClean="0"/>
              <a:t>-means</a:t>
            </a:r>
          </a:p>
          <a:p>
            <a:pPr lvl="1"/>
            <a:r>
              <a:rPr lang="en-US" dirty="0" smtClean="0"/>
              <a:t>k-</a:t>
            </a:r>
            <a:r>
              <a:rPr lang="en-US" dirty="0" err="1" smtClean="0"/>
              <a:t>medoids</a:t>
            </a:r>
            <a:endParaRPr lang="en-US" dirty="0" smtClean="0"/>
          </a:p>
          <a:p>
            <a:pPr lvl="1"/>
            <a:r>
              <a:rPr lang="en-US" dirty="0" smtClean="0"/>
              <a:t>hierarchical clustering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510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</a:t>
            </a:r>
            <a:r>
              <a:rPr lang="en-US" dirty="0" smtClean="0"/>
              <a:t>-means clustering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50" y="1496473"/>
            <a:ext cx="7554436" cy="384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15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</a:t>
            </a:r>
            <a:r>
              <a:rPr lang="en-US" dirty="0" smtClean="0"/>
              <a:t>-means clustering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276" y="1397794"/>
            <a:ext cx="6820552" cy="542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39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 metric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29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How do we select the best value for </a:t>
            </a:r>
            <a:r>
              <a:rPr lang="en-US" i="1" dirty="0" smtClean="0"/>
              <a:t>k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 we evaluate whether a clustering is good?</a:t>
            </a:r>
          </a:p>
          <a:p>
            <a:r>
              <a:rPr lang="en-US" dirty="0" smtClean="0"/>
              <a:t>Silhouette can be used ([-1, 1], 1 is best)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9" y="3865892"/>
            <a:ext cx="5849854" cy="246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41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k-means clustering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30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 accelerometer data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13" y="2135899"/>
            <a:ext cx="5141564" cy="418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90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k-means clustering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998" y="79278"/>
            <a:ext cx="6471368" cy="673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90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k-means clustering 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32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 accelerometer data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699" y="2291264"/>
            <a:ext cx="4948833" cy="404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k-means clustering (6)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24" y="1448639"/>
            <a:ext cx="8204156" cy="510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06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</a:t>
            </a:r>
            <a:r>
              <a:rPr lang="en-US" dirty="0" smtClean="0"/>
              <a:t>-</a:t>
            </a:r>
            <a:r>
              <a:rPr lang="en-US" dirty="0" err="1" smtClean="0"/>
              <a:t>medoids</a:t>
            </a:r>
            <a:r>
              <a:rPr lang="en-US" dirty="0" smtClean="0"/>
              <a:t> clustering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34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k-</a:t>
            </a:r>
            <a:r>
              <a:rPr lang="en-US" dirty="0" err="1" smtClean="0"/>
              <a:t>medoids</a:t>
            </a:r>
            <a:r>
              <a:rPr lang="en-US" dirty="0" smtClean="0"/>
              <a:t>: same </a:t>
            </a:r>
            <a:r>
              <a:rPr lang="en-US" dirty="0"/>
              <a:t>as k-means, except that we do not use artificial mean centers, but actual points </a:t>
            </a:r>
            <a:endParaRPr lang="en-US" dirty="0" smtClean="0"/>
          </a:p>
          <a:p>
            <a:r>
              <a:rPr lang="en-US" dirty="0"/>
              <a:t>k-means: suitable for person level distance metrics?</a:t>
            </a:r>
          </a:p>
          <a:p>
            <a:pPr lvl="1"/>
            <a:r>
              <a:rPr lang="en-US" dirty="0" smtClean="0"/>
              <a:t>k-</a:t>
            </a:r>
            <a:r>
              <a:rPr lang="en-US" dirty="0" err="1" smtClean="0"/>
              <a:t>medoids</a:t>
            </a:r>
            <a:r>
              <a:rPr lang="en-US" dirty="0" smtClean="0"/>
              <a:t> is known to be more suitable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924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</a:t>
            </a:r>
            <a:r>
              <a:rPr lang="en-US" dirty="0" smtClean="0"/>
              <a:t>-</a:t>
            </a:r>
            <a:r>
              <a:rPr lang="en-US" dirty="0" err="1" smtClean="0"/>
              <a:t>medoids</a:t>
            </a:r>
            <a:r>
              <a:rPr lang="en-US" dirty="0" smtClean="0"/>
              <a:t> clustering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71072"/>
            <a:ext cx="8218554" cy="428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26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Hierarchical clustering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36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Can also take a more iterative approach:</a:t>
            </a:r>
          </a:p>
          <a:p>
            <a:pPr lvl="1"/>
            <a:r>
              <a:rPr lang="en-US" dirty="0" smtClean="0"/>
              <a:t>Divisive clustering</a:t>
            </a:r>
          </a:p>
          <a:p>
            <a:pPr lvl="2"/>
            <a:r>
              <a:rPr lang="en-US" dirty="0" smtClean="0"/>
              <a:t>Start with one cluster, make a split in each step</a:t>
            </a:r>
          </a:p>
          <a:p>
            <a:pPr lvl="1"/>
            <a:r>
              <a:rPr lang="en-US" dirty="0" smtClean="0"/>
              <a:t>Agglomerative clustering</a:t>
            </a:r>
          </a:p>
          <a:p>
            <a:pPr lvl="2"/>
            <a:r>
              <a:rPr lang="en-US" dirty="0" smtClean="0"/>
              <a:t>Start with one cluster per instance and merge</a:t>
            </a:r>
          </a:p>
          <a:p>
            <a:pPr lvl="1"/>
            <a:r>
              <a:rPr lang="en-US" dirty="0" smtClean="0"/>
              <a:t>Can be visualized using a </a:t>
            </a:r>
            <a:r>
              <a:rPr lang="en-US" dirty="0" err="1" smtClean="0"/>
              <a:t>dendrogram</a:t>
            </a:r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3157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Hierarchical clustering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179" y="1838535"/>
            <a:ext cx="4704306" cy="4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24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Agglomerative clustering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38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need to know which clusters to merge</a:t>
            </a:r>
          </a:p>
          <a:p>
            <a:r>
              <a:rPr lang="en-US" dirty="0" smtClean="0"/>
              <a:t> Different criteria:</a:t>
            </a:r>
          </a:p>
          <a:p>
            <a:pPr lvl="1"/>
            <a:r>
              <a:rPr lang="en-US" dirty="0" smtClean="0"/>
              <a:t>Single linkage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Complete linkage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Group average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504" y="3142497"/>
            <a:ext cx="4985777" cy="7790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03" y="4122900"/>
            <a:ext cx="4911987" cy="7883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503" y="5221826"/>
            <a:ext cx="5548804" cy="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2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Agglomerative clustering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39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need to know which clusters to merge</a:t>
            </a:r>
          </a:p>
          <a:p>
            <a:r>
              <a:rPr lang="en-US" dirty="0" smtClean="0"/>
              <a:t>Different criteria:</a:t>
            </a:r>
          </a:p>
          <a:p>
            <a:pPr lvl="1"/>
            <a:r>
              <a:rPr lang="en-US" dirty="0" smtClean="0"/>
              <a:t>Ward’s criterion (minimize standard deviation):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389" y="3429000"/>
            <a:ext cx="7726340" cy="77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63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Agglomerative clustering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40642"/>
            <a:ext cx="8182098" cy="401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95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Agglomerative clustering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41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CrowdSignal</a:t>
            </a:r>
            <a:r>
              <a:rPr lang="en-US" dirty="0" smtClean="0"/>
              <a:t> example (Ward’s criterion)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265" y="2123741"/>
            <a:ext cx="5369431" cy="432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81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Divisive clustering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42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 start with a big cluster and split</a:t>
            </a:r>
          </a:p>
          <a:p>
            <a:r>
              <a:rPr lang="en-US" dirty="0" smtClean="0"/>
              <a:t>We define a dissimilarity of a point to other points in the cluster </a:t>
            </a:r>
            <a:r>
              <a:rPr lang="en-US" i="1" dirty="0" smtClean="0"/>
              <a:t>C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We create a new cluster </a:t>
            </a:r>
            <a:r>
              <a:rPr lang="en-US" i="1" dirty="0" smtClean="0"/>
              <a:t>C’ </a:t>
            </a:r>
            <a:r>
              <a:rPr lang="en-US" dirty="0" smtClean="0"/>
              <a:t>and remove the most dissimilar points from C to C’ until these are more dissimilar to points in C’</a:t>
            </a:r>
          </a:p>
          <a:p>
            <a:r>
              <a:rPr lang="en-US" dirty="0" smtClean="0"/>
              <a:t>What C should we select?</a:t>
            </a:r>
          </a:p>
          <a:p>
            <a:pPr lvl="1"/>
            <a:r>
              <a:rPr lang="en-US" dirty="0" smtClean="0"/>
              <a:t>One with the largest diameter: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396" y="2830877"/>
            <a:ext cx="4640686" cy="8017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259" y="5644351"/>
            <a:ext cx="4351879" cy="73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51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Divisive clustering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36" y="1514351"/>
            <a:ext cx="6955434" cy="47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00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Subspace clustering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44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What if we have a huge number of features?</a:t>
            </a:r>
          </a:p>
          <a:p>
            <a:r>
              <a:rPr lang="en-US" dirty="0" smtClean="0"/>
              <a:t>Would everything even out?</a:t>
            </a:r>
          </a:p>
          <a:p>
            <a:pPr lvl="1"/>
            <a:r>
              <a:rPr lang="en-US" dirty="0" smtClean="0"/>
              <a:t>Very likely</a:t>
            </a:r>
          </a:p>
          <a:p>
            <a:pPr lvl="1"/>
            <a:r>
              <a:rPr lang="en-US" dirty="0" smtClean="0"/>
              <a:t>Most clustering approaches do no handle a large number of features well</a:t>
            </a:r>
          </a:p>
          <a:p>
            <a:r>
              <a:rPr lang="en-US" dirty="0" smtClean="0"/>
              <a:t>Subspace clustering can provide a solution:</a:t>
            </a:r>
          </a:p>
          <a:p>
            <a:pPr lvl="1"/>
            <a:r>
              <a:rPr lang="en-US" dirty="0" smtClean="0"/>
              <a:t>Looks at subspace in the feature space</a:t>
            </a:r>
          </a:p>
          <a:p>
            <a:pPr lvl="1"/>
            <a:r>
              <a:rPr lang="en-US" dirty="0" smtClean="0"/>
              <a:t>Focus on the CLIQUE algorithm (cf. </a:t>
            </a:r>
            <a:r>
              <a:rPr lang="en-US" dirty="0" err="1" smtClean="0"/>
              <a:t>Agrawal</a:t>
            </a:r>
            <a:r>
              <a:rPr lang="en-US" dirty="0" smtClean="0"/>
              <a:t>, 2005)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907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Subspace clustering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45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First step: we create units based on our features (</a:t>
            </a:r>
            <a:r>
              <a:rPr lang="en-US" dirty="0" err="1" smtClean="0"/>
              <a:t>ε</a:t>
            </a:r>
            <a:r>
              <a:rPr lang="en-US" dirty="0" smtClean="0"/>
              <a:t> distinct intervals per feature)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460" y="2671426"/>
            <a:ext cx="5211805" cy="411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1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Subspace clustering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46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 unit is defined by upper and lower boundaries per feature:</a:t>
            </a:r>
          </a:p>
          <a:p>
            <a:r>
              <a:rPr lang="en-US" i="1" dirty="0" err="1"/>
              <a:t>u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(l)</a:t>
            </a:r>
            <a:r>
              <a:rPr lang="en-US" dirty="0" smtClean="0"/>
              <a:t> is the lower bound, </a:t>
            </a:r>
            <a:r>
              <a:rPr lang="en-US" i="1" dirty="0" err="1" smtClean="0"/>
              <a:t>u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(h)</a:t>
            </a:r>
            <a:r>
              <a:rPr lang="en-US" dirty="0" smtClean="0"/>
              <a:t> the upper bound for the value of attribute </a:t>
            </a:r>
            <a:r>
              <a:rPr lang="en-US" i="1" dirty="0" err="1" smtClean="0"/>
              <a:t>i</a:t>
            </a:r>
            <a:endParaRPr lang="en-US" dirty="0" smtClean="0"/>
          </a:p>
          <a:p>
            <a:r>
              <a:rPr lang="en-US" dirty="0" smtClean="0"/>
              <a:t>An instance </a:t>
            </a:r>
            <a:r>
              <a:rPr lang="en-US" i="1" dirty="0" smtClean="0"/>
              <a:t>x </a:t>
            </a:r>
            <a:r>
              <a:rPr lang="en-US" dirty="0" smtClean="0"/>
              <a:t>is part of the unit when its value fall in the boundaries: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729" y="2144967"/>
            <a:ext cx="2887770" cy="5688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59" y="4694314"/>
            <a:ext cx="6915736" cy="122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4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Subspace clustering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47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can define the </a:t>
            </a:r>
            <a:r>
              <a:rPr lang="en-US" i="1" dirty="0" smtClean="0"/>
              <a:t>selectivity</a:t>
            </a:r>
            <a:r>
              <a:rPr lang="en-US" dirty="0" smtClean="0"/>
              <a:t> of a unit as: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And given a threshold </a:t>
            </a:r>
            <a:r>
              <a:rPr lang="en-US" dirty="0" err="1" smtClean="0"/>
              <a:t>τ</a:t>
            </a:r>
            <a:r>
              <a:rPr lang="en-US" dirty="0" smtClean="0"/>
              <a:t> a unit is dense when:</a:t>
            </a:r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r>
              <a:rPr lang="en-US" dirty="0" smtClean="0"/>
              <a:t>Previous figure showed dense units (grey)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74" y="2074742"/>
            <a:ext cx="5363163" cy="9504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73" y="4103473"/>
            <a:ext cx="5139080" cy="106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4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Subspace clustering 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48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want subspaces (subsets of attributes), so our units do not </a:t>
            </a:r>
            <a:r>
              <a:rPr lang="en-US" i="1" dirty="0" smtClean="0"/>
              <a:t>have </a:t>
            </a:r>
            <a:r>
              <a:rPr lang="en-US" dirty="0" smtClean="0"/>
              <a:t>to cover all attributes</a:t>
            </a:r>
          </a:p>
          <a:p>
            <a:r>
              <a:rPr lang="en-US" dirty="0" smtClean="0"/>
              <a:t>We can have units that cover </a:t>
            </a:r>
            <a:r>
              <a:rPr lang="en-US" i="1" dirty="0" smtClean="0"/>
              <a:t>k </a:t>
            </a:r>
            <a:r>
              <a:rPr lang="en-US" dirty="0" smtClean="0"/>
              <a:t>attributes</a:t>
            </a:r>
          </a:p>
          <a:p>
            <a:r>
              <a:rPr lang="en-US" dirty="0" smtClean="0"/>
              <a:t>Units have a common face when: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65" y="4407046"/>
            <a:ext cx="8275036" cy="128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83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Subspace clustering (6)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49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Units are connected in a cluster when they they share a common face or when they share a unit that is a common face to both: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We strive to find </a:t>
            </a:r>
            <a:r>
              <a:rPr lang="en-US" i="1" dirty="0" smtClean="0"/>
              <a:t>dense </a:t>
            </a:r>
            <a:r>
              <a:rPr lang="en-US" dirty="0" smtClean="0"/>
              <a:t>units using a combination of attributes to form the clusters 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01" y="3136899"/>
            <a:ext cx="7852152" cy="113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52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Subspace clustering (7)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50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start with one attribute and work our way up using some fancy algorithms</a:t>
            </a:r>
          </a:p>
          <a:p>
            <a:r>
              <a:rPr lang="en-US" dirty="0" smtClean="0"/>
              <a:t>Once we have found all the dense units we find the clusters</a:t>
            </a:r>
          </a:p>
          <a:p>
            <a:r>
              <a:rPr lang="en-US" dirty="0" smtClean="0"/>
              <a:t>The details on the precise computational steps are provided in the book</a:t>
            </a:r>
          </a:p>
          <a:p>
            <a:pPr lvl="2"/>
            <a:endParaRPr lang="en-US" dirty="0" smtClean="0"/>
          </a:p>
          <a:p>
            <a:pPr marL="1314450" lvl="2" indent="-514350">
              <a:buFont typeface="+mj-lt"/>
              <a:buAutoNum type="arabicPeriod"/>
            </a:pPr>
            <a:endParaRPr lang="en-US" baseline="3000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2613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8352</TotalTime>
  <Words>1566</Words>
  <Application>Microsoft Macintosh PowerPoint</Application>
  <PresentationFormat>On-screen Show (4:3)</PresentationFormat>
  <Paragraphs>327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Machine Learning for the Quantified Self</vt:lpstr>
      <vt:lpstr>Overview</vt:lpstr>
      <vt:lpstr>Learning setup (1)</vt:lpstr>
      <vt:lpstr>Learning setup (2)</vt:lpstr>
      <vt:lpstr>Distance metrics (1)</vt:lpstr>
      <vt:lpstr>Individual distance metrics (1)</vt:lpstr>
      <vt:lpstr>Individual distance metrics (2)</vt:lpstr>
      <vt:lpstr>Individual distance metrics (3)</vt:lpstr>
      <vt:lpstr>Individual distance metrics (4)</vt:lpstr>
      <vt:lpstr>Distance metrics (2)</vt:lpstr>
      <vt:lpstr>Non-temporal personal level distance metrics (1)</vt:lpstr>
      <vt:lpstr>Non-temporal personal level distance metrics (2)</vt:lpstr>
      <vt:lpstr>Temporal personal level distance metrics (1)</vt:lpstr>
      <vt:lpstr>Raw-data based distances (1)</vt:lpstr>
      <vt:lpstr>Raw-data based distances (2)</vt:lpstr>
      <vt:lpstr>Raw-data based distances (3)</vt:lpstr>
      <vt:lpstr>Raw-data based distances (4)</vt:lpstr>
      <vt:lpstr>Dynamic Time Warping (1)</vt:lpstr>
      <vt:lpstr>Dynamic Time Warping (2)</vt:lpstr>
      <vt:lpstr>Dynamic Time Warping (3)</vt:lpstr>
      <vt:lpstr>Dynamic Time Warping (4)</vt:lpstr>
      <vt:lpstr>Dynamic Time Warping (5)</vt:lpstr>
      <vt:lpstr>Dynamic Time Warping (6)</vt:lpstr>
      <vt:lpstr>Dynamic Time Warping (7)</vt:lpstr>
      <vt:lpstr>Temporal personal level distance metrics (2)</vt:lpstr>
      <vt:lpstr>Clustering approaches</vt:lpstr>
      <vt:lpstr>k-means clustering (1)</vt:lpstr>
      <vt:lpstr>k-means clustering (2)</vt:lpstr>
      <vt:lpstr>Performance metric</vt:lpstr>
      <vt:lpstr>k-means clustering (3)</vt:lpstr>
      <vt:lpstr>k-means clustering (4)</vt:lpstr>
      <vt:lpstr>k-means clustering (5)</vt:lpstr>
      <vt:lpstr>k-means clustering (6)</vt:lpstr>
      <vt:lpstr>k-medoids clustering (1)</vt:lpstr>
      <vt:lpstr>k-medoids clustering (2)</vt:lpstr>
      <vt:lpstr>Hierarchical clustering (1)</vt:lpstr>
      <vt:lpstr>Hierarchical clustering (2)</vt:lpstr>
      <vt:lpstr>Agglomerative clustering (1)</vt:lpstr>
      <vt:lpstr>Agglomerative clustering (2)</vt:lpstr>
      <vt:lpstr>Agglomerative clustering (3)</vt:lpstr>
      <vt:lpstr>Agglomerative clustering (4)</vt:lpstr>
      <vt:lpstr>Divisive clustering (1)</vt:lpstr>
      <vt:lpstr>Divisive clustering (2)</vt:lpstr>
      <vt:lpstr>Subspace clustering (1)</vt:lpstr>
      <vt:lpstr>Subspace clustering (2)</vt:lpstr>
      <vt:lpstr>Subspace clustering (3)</vt:lpstr>
      <vt:lpstr>Subspace clustering (4)</vt:lpstr>
      <vt:lpstr>Subspace clustering (5)</vt:lpstr>
      <vt:lpstr>Subspace clustering (6)</vt:lpstr>
      <vt:lpstr>Subspace clustering (7)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202</cp:revision>
  <dcterms:created xsi:type="dcterms:W3CDTF">2014-06-23T06:50:30Z</dcterms:created>
  <dcterms:modified xsi:type="dcterms:W3CDTF">2017-09-03T14:42:02Z</dcterms:modified>
</cp:coreProperties>
</file>