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1" r:id="rId17"/>
    <p:sldId id="310" r:id="rId18"/>
    <p:sldId id="312" r:id="rId19"/>
    <p:sldId id="313" r:id="rId20"/>
    <p:sldId id="314" r:id="rId21"/>
    <p:sldId id="31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Hoogendoor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07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commentAuthors" Target="commentAuthor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DF35-076E-054A-BE8A-3642B513158D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8AE83-4086-6C44-A5F2-F6A5EF253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30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9CC54-4FA2-D642-852B-D0D47459A7A9}" type="datetimeFigureOut">
              <a:rPr lang="en-US" smtClean="0"/>
              <a:t>03-09-17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A37A2-E602-8444-B4D9-3F5B13979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059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215542" y="2348907"/>
            <a:ext cx="1499809" cy="1505857"/>
          </a:xfrm>
          <a:prstGeom prst="ellipse">
            <a:avLst/>
          </a:prstGeom>
          <a:solidFill>
            <a:schemeClr val="accent6">
              <a:lumMod val="60000"/>
              <a:lumOff val="40000"/>
              <a:alpha val="19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4745"/>
            <a:ext cx="7772400" cy="1470025"/>
          </a:xfrm>
        </p:spPr>
        <p:txBody>
          <a:bodyPr/>
          <a:lstStyle>
            <a:lvl1pPr>
              <a:defRPr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Computational Intelligence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12238" y="4114120"/>
            <a:ext cx="4045962" cy="1752600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aseline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Lecture 1</a:t>
            </a:r>
          </a:p>
          <a:p>
            <a:r>
              <a:rPr lang="en-US" dirty="0" smtClean="0"/>
              <a:t>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2792" y="6258670"/>
            <a:ext cx="534007" cy="501650"/>
          </a:xfrm>
        </p:spPr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743858" y="3180140"/>
            <a:ext cx="1499809" cy="1505857"/>
          </a:xfrm>
          <a:prstGeom prst="ellipse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5715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1706648" y="3180140"/>
            <a:ext cx="1499809" cy="1505857"/>
          </a:xfrm>
          <a:prstGeom prst="ellipse">
            <a:avLst/>
          </a:prstGeom>
          <a:solidFill>
            <a:schemeClr val="tx2">
              <a:lumMod val="40000"/>
              <a:lumOff val="60000"/>
              <a:alpha val="17000"/>
            </a:schemeClr>
          </a:solidFill>
          <a:ln w="57150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0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78"/>
            <a:ext cx="8229600" cy="1143000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162813" y="0"/>
            <a:ext cx="1" cy="6721475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76780" y="0"/>
            <a:ext cx="16282" cy="6126163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243160"/>
            <a:ext cx="8686800" cy="0"/>
          </a:xfrm>
          <a:prstGeom prst="line">
            <a:avLst/>
          </a:prstGeom>
          <a:ln w="38100" cmpd="sng">
            <a:solidFill>
              <a:srgbClr val="E8D2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" y="1339720"/>
            <a:ext cx="8254629" cy="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9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1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4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0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4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83913" y="6356350"/>
            <a:ext cx="5893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Computational Intelligence, Unsupervised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9660" y="6258670"/>
            <a:ext cx="1067139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0431-B739-8541-9F43-07693CF7A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1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br>
              <a:rPr lang="en-US" dirty="0" smtClean="0"/>
            </a:br>
            <a:r>
              <a:rPr lang="en-US" dirty="0" smtClean="0"/>
              <a:t>for the Quantified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5345" y="3409155"/>
            <a:ext cx="5718655" cy="2457565"/>
          </a:xfrm>
        </p:spPr>
        <p:txBody>
          <a:bodyPr>
            <a:normAutofit/>
          </a:bodyPr>
          <a:lstStyle/>
          <a:p>
            <a:pPr algn="l"/>
            <a:r>
              <a:rPr lang="en-US" b="1" smtClean="0"/>
              <a:t>Chapter 6</a:t>
            </a:r>
            <a:endParaRPr lang="en-US" b="1" dirty="0" smtClean="0"/>
          </a:p>
          <a:p>
            <a:pPr algn="l"/>
            <a:r>
              <a:rPr lang="en-US" b="1" dirty="0" smtClean="0"/>
              <a:t>Mathematical Foundations of Supervised Learning</a:t>
            </a:r>
          </a:p>
        </p:txBody>
      </p:sp>
    </p:spTree>
    <p:extLst>
      <p:ext uri="{BB962C8B-B14F-4D97-AF65-F5344CB8AC3E}">
        <p14:creationId xmlns:p14="http://schemas.microsoft.com/office/powerpoint/2010/main" val="1647584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Previously: we performed clustering</a:t>
            </a:r>
          </a:p>
          <a:p>
            <a:r>
              <a:rPr lang="en-US" dirty="0" smtClean="0"/>
              <a:t>Today: let us turn supervised</a:t>
            </a:r>
          </a:p>
          <a:p>
            <a:pPr lvl="1"/>
            <a:r>
              <a:rPr lang="en-US" dirty="0" smtClean="0"/>
              <a:t>Fundamentals</a:t>
            </a:r>
          </a:p>
          <a:p>
            <a:pPr lvl="1"/>
            <a:r>
              <a:rPr lang="en-US" dirty="0" smtClean="0"/>
              <a:t>Learning setup</a:t>
            </a:r>
          </a:p>
          <a:p>
            <a:pPr lvl="1"/>
            <a:r>
              <a:rPr lang="en-US" dirty="0" smtClean="0"/>
              <a:t>Brief overview of learning algorithms</a:t>
            </a:r>
          </a:p>
          <a:p>
            <a:pPr lvl="1"/>
            <a:r>
              <a:rPr lang="en-US" dirty="0" smtClean="0"/>
              <a:t>Our </a:t>
            </a:r>
            <a:r>
              <a:rPr lang="en-US" dirty="0" err="1" smtClean="0"/>
              <a:t>CrowdSignals</a:t>
            </a:r>
            <a:r>
              <a:rPr lang="en-US" dirty="0" smtClean="0"/>
              <a:t> case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4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do we mean when we say ”</a:t>
            </a:r>
            <a:r>
              <a:rPr lang="en-US" dirty="0"/>
              <a:t>machines can learn”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Task</a:t>
            </a:r>
          </a:p>
          <a:p>
            <a:pPr lvl="1"/>
            <a:r>
              <a:rPr lang="en-US" dirty="0" smtClean="0"/>
              <a:t>Historical data</a:t>
            </a:r>
          </a:p>
          <a:p>
            <a:pPr lvl="1"/>
            <a:r>
              <a:rPr lang="en-US" dirty="0" smtClean="0"/>
              <a:t>Improvement on task performance</a:t>
            </a:r>
          </a:p>
          <a:p>
            <a:r>
              <a:rPr lang="en-US" dirty="0" smtClean="0"/>
              <a:t>Mitchell: “</a:t>
            </a:r>
            <a:r>
              <a:rPr lang="en-US" i="1" dirty="0" smtClean="0"/>
              <a:t>A </a:t>
            </a:r>
            <a:r>
              <a:rPr lang="en-US" i="1" dirty="0"/>
              <a:t>computer program is said to learn from experience E with respect to some class of tasks T and performance P, if </a:t>
            </a:r>
            <a:r>
              <a:rPr lang="en-US" i="1" dirty="0" smtClean="0"/>
              <a:t>its performance </a:t>
            </a:r>
            <a:r>
              <a:rPr lang="en-US" i="1" dirty="0"/>
              <a:t>at tasks in T improves with E</a:t>
            </a:r>
            <a:r>
              <a:rPr lang="en-US" i="1" dirty="0" smtClean="0"/>
              <a:t>.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4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supervised learning we want to learn</a:t>
            </a:r>
          </a:p>
          <a:p>
            <a:pPr lvl="1"/>
            <a:r>
              <a:rPr lang="en-US" dirty="0" smtClean="0"/>
              <a:t>a </a:t>
            </a:r>
            <a:r>
              <a:rPr lang="en-US" i="1" dirty="0" smtClean="0"/>
              <a:t>functional relationship, </a:t>
            </a:r>
            <a:r>
              <a:rPr lang="en-US" dirty="0" smtClean="0"/>
              <a:t>alternatively called</a:t>
            </a:r>
          </a:p>
          <a:p>
            <a:pPr marL="457200" lvl="1" indent="0">
              <a:buNone/>
            </a:pPr>
            <a:r>
              <a:rPr lang="en-US" dirty="0" smtClean="0"/>
              <a:t>   an unknown target function</a:t>
            </a:r>
          </a:p>
          <a:p>
            <a:r>
              <a:rPr lang="en-US" dirty="0" smtClean="0"/>
              <a:t>Here we map an observation</a:t>
            </a:r>
            <a:br>
              <a:rPr lang="en-US" dirty="0" smtClean="0"/>
            </a:br>
            <a:r>
              <a:rPr lang="en-US" dirty="0" smtClean="0"/>
              <a:t>to the target            (or </a:t>
            </a:r>
            <a:r>
              <a:rPr lang="en-US" i="1" dirty="0" smtClean="0"/>
              <a:t>g)</a:t>
            </a:r>
            <a:r>
              <a:rPr lang="en-US" dirty="0" smtClean="0"/>
              <a:t> </a:t>
            </a:r>
          </a:p>
          <a:p>
            <a:r>
              <a:rPr lang="en-US" dirty="0" smtClean="0"/>
              <a:t>Here,    represents the space of all possible inputs (and    all possible targets)</a:t>
            </a:r>
          </a:p>
          <a:p>
            <a:r>
              <a:rPr lang="en-US" dirty="0" smtClean="0"/>
              <a:t>Not likely to be deterministic</a:t>
            </a:r>
          </a:p>
          <a:p>
            <a:pPr lvl="1"/>
            <a:r>
              <a:rPr lang="en-US" dirty="0" smtClean="0"/>
              <a:t>Measurement errors</a:t>
            </a:r>
          </a:p>
          <a:p>
            <a:pPr lvl="1"/>
            <a:r>
              <a:rPr lang="en-US" i="1" dirty="0" smtClean="0"/>
              <a:t>Noisy target </a:t>
            </a:r>
            <a:r>
              <a:rPr lang="en-US" dirty="0" smtClean="0"/>
              <a:t>(e.g. because we do not have all observations)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491" y="2417322"/>
            <a:ext cx="1745820" cy="387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215" y="2805282"/>
            <a:ext cx="1046351" cy="4829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209" y="3190192"/>
            <a:ext cx="1091222" cy="5254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644" y="3655866"/>
            <a:ext cx="334435" cy="4598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8459" y="4085832"/>
            <a:ext cx="377012" cy="56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0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Assume unknown conditional target distribution </a:t>
            </a:r>
            <a:r>
              <a:rPr lang="en-US" i="1" dirty="0" smtClean="0"/>
              <a:t>p(</a:t>
            </a:r>
            <a:r>
              <a:rPr lang="en-US" i="1" dirty="0" err="1" smtClean="0"/>
              <a:t>y|x</a:t>
            </a:r>
            <a:r>
              <a:rPr lang="en-US" i="1" dirty="0" smtClean="0"/>
              <a:t>)</a:t>
            </a:r>
          </a:p>
          <a:p>
            <a:r>
              <a:rPr lang="en-US" dirty="0" smtClean="0"/>
              <a:t>Gives probability of </a:t>
            </a:r>
            <a:r>
              <a:rPr lang="en-US" i="1" dirty="0" smtClean="0"/>
              <a:t>y </a:t>
            </a:r>
            <a:r>
              <a:rPr lang="en-US" dirty="0" smtClean="0"/>
              <a:t>given that </a:t>
            </a:r>
            <a:r>
              <a:rPr lang="en-US" i="1" dirty="0" smtClean="0"/>
              <a:t>x </a:t>
            </a:r>
            <a:r>
              <a:rPr lang="en-US" dirty="0" smtClean="0"/>
              <a:t>is fixed</a:t>
            </a:r>
          </a:p>
          <a:p>
            <a:r>
              <a:rPr lang="en-US" dirty="0" smtClean="0"/>
              <a:t>If we calculate </a:t>
            </a:r>
            <a:r>
              <a:rPr lang="en-US" i="1" dirty="0" smtClean="0"/>
              <a:t>f(x)</a:t>
            </a:r>
            <a:r>
              <a:rPr lang="en-US" dirty="0" smtClean="0"/>
              <a:t> we add noise from a </a:t>
            </a:r>
            <a:r>
              <a:rPr lang="en-US" i="1" dirty="0" smtClean="0"/>
              <a:t>noise distribution</a:t>
            </a:r>
          </a:p>
          <a:p>
            <a:pPr lvl="1"/>
            <a:r>
              <a:rPr lang="en-US" dirty="0" smtClean="0"/>
              <a:t>Bernoulli or categorical distribution for discrete target</a:t>
            </a:r>
          </a:p>
          <a:p>
            <a:pPr lvl="1"/>
            <a:r>
              <a:rPr lang="en-US" dirty="0" smtClean="0"/>
              <a:t>Normal distribution for continuous</a:t>
            </a:r>
          </a:p>
          <a:p>
            <a:r>
              <a:rPr lang="en-US" dirty="0" smtClean="0"/>
              <a:t>More difficult to learn the target function with this noise</a:t>
            </a:r>
          </a:p>
          <a:p>
            <a:r>
              <a:rPr lang="en-US" dirty="0" smtClean="0"/>
              <a:t>In addition we have the distribution of the observations </a:t>
            </a:r>
            <a:r>
              <a:rPr lang="en-US" i="1" dirty="0" smtClean="0"/>
              <a:t>p(x)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02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(4)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05" y="1434434"/>
            <a:ext cx="6664310" cy="498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37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Observed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separate our dataset into a training, validation, and test set</a:t>
            </a:r>
          </a:p>
          <a:p>
            <a:r>
              <a:rPr lang="en-US" dirty="0" smtClean="0"/>
              <a:t>We learn a function        that fits our observed data in the training set</a:t>
            </a:r>
          </a:p>
          <a:p>
            <a:r>
              <a:rPr lang="en-US" dirty="0" smtClean="0"/>
              <a:t>Should stratify training set in case of unbalanced dataset</a:t>
            </a:r>
          </a:p>
          <a:p>
            <a:r>
              <a:rPr lang="en-US" dirty="0" smtClean="0"/>
              <a:t>Evaluate generalizability of        upon test set </a:t>
            </a:r>
          </a:p>
          <a:p>
            <a:r>
              <a:rPr lang="en-US" dirty="0" smtClean="0"/>
              <a:t>Stop learning process based on validation set</a:t>
            </a:r>
          </a:p>
          <a:p>
            <a:r>
              <a:rPr lang="en-US" dirty="0" smtClean="0"/>
              <a:t>Small dataset: cross validation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734" y="2524420"/>
            <a:ext cx="622041" cy="5488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986" y="4331484"/>
            <a:ext cx="622041" cy="54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21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measure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Assume we have a hypothesis for the target function </a:t>
            </a:r>
            <a:r>
              <a:rPr lang="en-US" i="1" dirty="0" smtClean="0"/>
              <a:t>h</a:t>
            </a:r>
            <a:endParaRPr lang="en-US" dirty="0" smtClean="0"/>
          </a:p>
          <a:p>
            <a:r>
              <a:rPr lang="en-US" dirty="0" smtClean="0"/>
              <a:t>How far apart is </a:t>
            </a:r>
            <a:r>
              <a:rPr lang="en-US" i="1" dirty="0" smtClean="0"/>
              <a:t>h </a:t>
            </a:r>
            <a:r>
              <a:rPr lang="en-US" dirty="0" smtClean="0"/>
              <a:t>from </a:t>
            </a:r>
            <a:r>
              <a:rPr lang="en-US" i="1" dirty="0" smtClean="0"/>
              <a:t>f </a:t>
            </a:r>
            <a:r>
              <a:rPr lang="en-US" dirty="0" smtClean="0"/>
              <a:t>? </a:t>
            </a:r>
            <a:r>
              <a:rPr lang="en-US" i="1" dirty="0" smtClean="0"/>
              <a:t>E(f, h)</a:t>
            </a:r>
          </a:p>
          <a:p>
            <a:pPr lvl="1"/>
            <a:r>
              <a:rPr lang="en-US" i="1" dirty="0" smtClean="0"/>
              <a:t>risk</a:t>
            </a:r>
          </a:p>
          <a:p>
            <a:r>
              <a:rPr lang="en-US" dirty="0" smtClean="0"/>
              <a:t>We can compute it per point </a:t>
            </a:r>
            <a:r>
              <a:rPr lang="en-US" i="1" dirty="0" smtClean="0"/>
              <a:t>e(f(x), h(x))</a:t>
            </a:r>
          </a:p>
          <a:p>
            <a:pPr lvl="1"/>
            <a:r>
              <a:rPr lang="en-US" dirty="0" smtClean="0"/>
              <a:t>loss</a:t>
            </a:r>
            <a:endParaRPr lang="en-US" dirty="0"/>
          </a:p>
          <a:p>
            <a:r>
              <a:rPr lang="en-US" dirty="0" smtClean="0"/>
              <a:t>From e to E (given </a:t>
            </a:r>
            <a:r>
              <a:rPr lang="en-US" i="1" dirty="0" smtClean="0"/>
              <a:t>p(x)</a:t>
            </a:r>
            <a:r>
              <a:rPr lang="en-US" dirty="0" smtClean="0"/>
              <a:t>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43" y="5223182"/>
            <a:ext cx="4839011" cy="133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78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measure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Could we computer this?</a:t>
            </a:r>
          </a:p>
          <a:p>
            <a:pPr lvl="1"/>
            <a:r>
              <a:rPr lang="en-US" dirty="0" smtClean="0"/>
              <a:t>Nope</a:t>
            </a:r>
          </a:p>
          <a:p>
            <a:r>
              <a:rPr lang="en-US" dirty="0" smtClean="0"/>
              <a:t>We approximate it using the data we have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definitions do we have for </a:t>
            </a:r>
            <a:r>
              <a:rPr lang="en-US" i="1" dirty="0" smtClean="0"/>
              <a:t>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Classification example: classification rate, F1, AUC, </a:t>
            </a:r>
            <a:r>
              <a:rPr lang="mr-IN" dirty="0" smtClean="0"/>
              <a:t>…</a:t>
            </a:r>
            <a:r>
              <a:rPr lang="en-US" dirty="0" smtClean="0"/>
              <a:t>..</a:t>
            </a:r>
          </a:p>
          <a:p>
            <a:pPr lvl="1"/>
            <a:r>
              <a:rPr lang="en-US" dirty="0" smtClean="0"/>
              <a:t>Regression: mean squared error, mean absolute error, </a:t>
            </a:r>
            <a:r>
              <a:rPr lang="mr-IN" dirty="0" smtClean="0"/>
              <a:t>…</a:t>
            </a:r>
            <a:r>
              <a:rPr lang="en-US" dirty="0" smtClean="0"/>
              <a:t>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91" y="2967986"/>
            <a:ext cx="3677597" cy="95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8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measure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In sample error: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Out of sample error: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145" y="2236081"/>
            <a:ext cx="4343637" cy="10692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45" y="3977978"/>
            <a:ext cx="5087020" cy="127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9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select the hypothesis that minimizes the in-sample error: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is the set of hypotheses?</a:t>
            </a:r>
          </a:p>
          <a:p>
            <a:pPr lvl="1"/>
            <a:r>
              <a:rPr lang="en-US" dirty="0" smtClean="0"/>
              <a:t>For linear regression: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283" y="2448220"/>
            <a:ext cx="3238302" cy="12089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980" y="4881805"/>
            <a:ext cx="3631317" cy="85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6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select the hypothesis that has the lowest in-sample error on the validation set</a:t>
            </a:r>
          </a:p>
          <a:p>
            <a:r>
              <a:rPr lang="en-US" dirty="0" smtClean="0"/>
              <a:t>We should be careful about </a:t>
            </a:r>
            <a:r>
              <a:rPr lang="en-US" dirty="0" err="1" smtClean="0"/>
              <a:t>overfitting</a:t>
            </a:r>
            <a:r>
              <a:rPr lang="en-US" dirty="0" smtClean="0"/>
              <a:t> and not use too many features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1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Are we able to learn the perfect model (</a:t>
            </a:r>
            <a:r>
              <a:rPr lang="en-US" i="1" dirty="0" smtClean="0"/>
              <a:t>f</a:t>
            </a:r>
            <a:r>
              <a:rPr lang="en-US" dirty="0" smtClean="0"/>
              <a:t>)?</a:t>
            </a:r>
          </a:p>
          <a:p>
            <a:pPr lvl="1"/>
            <a:r>
              <a:rPr lang="en-US" dirty="0" smtClean="0"/>
              <a:t>Even with infinite training examples the answer is often “no”</a:t>
            </a:r>
          </a:p>
          <a:p>
            <a:pPr lvl="1"/>
            <a:r>
              <a:rPr lang="en-US" dirty="0" smtClean="0"/>
              <a:t>Why? Because we cannot guarantee that</a:t>
            </a:r>
          </a:p>
          <a:p>
            <a:r>
              <a:rPr lang="en-US" dirty="0" smtClean="0"/>
              <a:t>Despite this, learning is possible if the in-sample error is a good estimator of the out-sample error </a:t>
            </a:r>
          </a:p>
          <a:p>
            <a:r>
              <a:rPr lang="en-US" dirty="0" smtClean="0"/>
              <a:t>Difference with higher </a:t>
            </a:r>
            <a:r>
              <a:rPr lang="en-US" i="1" dirty="0" smtClean="0"/>
              <a:t>N</a:t>
            </a:r>
            <a:r>
              <a:rPr lang="en-US" dirty="0" smtClean="0"/>
              <a:t> is </a:t>
            </a:r>
            <a:r>
              <a:rPr lang="en-US" i="1" dirty="0" smtClean="0"/>
              <a:t>most likely </a:t>
            </a:r>
            <a:r>
              <a:rPr lang="en-US" dirty="0" smtClean="0"/>
              <a:t>very small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924" y="3074718"/>
            <a:ext cx="1128325" cy="564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7527" b="7153"/>
          <a:stretch/>
        </p:blipFill>
        <p:spPr>
          <a:xfrm>
            <a:off x="3237752" y="4726800"/>
            <a:ext cx="2308878" cy="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2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 Learnable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can make this a bit more formal: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Assume we have </a:t>
            </a:r>
            <a:r>
              <a:rPr lang="en-US" i="1" dirty="0" smtClean="0"/>
              <a:t>M </a:t>
            </a:r>
            <a:r>
              <a:rPr lang="en-US" dirty="0" smtClean="0"/>
              <a:t>hypotheses, then: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Hence, every finite set of hypotheses is PAC learnable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80" y="2226346"/>
            <a:ext cx="7726719" cy="13963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27" y="4228216"/>
            <a:ext cx="5043759" cy="107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34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 Learnable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What if we have an infinite set of hypotheses?</a:t>
            </a:r>
          </a:p>
          <a:p>
            <a:r>
              <a:rPr lang="en-US" dirty="0" smtClean="0"/>
              <a:t>Let us focus on a binary classification problem and assume we have a function </a:t>
            </a:r>
            <a:r>
              <a:rPr lang="en-US" i="1" dirty="0" smtClean="0"/>
              <a:t>h </a:t>
            </a:r>
            <a:r>
              <a:rPr lang="en-US" dirty="0" smtClean="0"/>
              <a:t>that is applied to all </a:t>
            </a:r>
            <a:r>
              <a:rPr lang="en-US" i="1" dirty="0" smtClean="0"/>
              <a:t>N </a:t>
            </a:r>
            <a:r>
              <a:rPr lang="en-US" dirty="0" smtClean="0"/>
              <a:t>instances in our set: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62" y="4289461"/>
            <a:ext cx="7461220" cy="84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1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VC Dimension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How many hypotheses do we have?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</a:t>
            </a:r>
          </a:p>
          <a:p>
            <a:r>
              <a:rPr lang="en-US" dirty="0" smtClean="0"/>
              <a:t>A hypothesis set     shatters </a:t>
            </a:r>
            <a:r>
              <a:rPr lang="en-US" i="1" dirty="0" smtClean="0"/>
              <a:t>X </a:t>
            </a:r>
            <a:r>
              <a:rPr lang="en-US" dirty="0" smtClean="0"/>
              <a:t>when it can represent every possible labeling (i.e. the 2</a:t>
            </a:r>
            <a:r>
              <a:rPr lang="en-US" baseline="30000" dirty="0" smtClean="0"/>
              <a:t>N</a:t>
            </a:r>
            <a:r>
              <a:rPr lang="en-US" dirty="0" smtClean="0"/>
              <a:t>)</a:t>
            </a:r>
          </a:p>
          <a:p>
            <a:r>
              <a:rPr lang="en-US" dirty="0" smtClean="0"/>
              <a:t> We then define: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862" y="2792583"/>
            <a:ext cx="453212" cy="453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057" y="4500849"/>
            <a:ext cx="7832643" cy="9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56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VC Dimension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We need to show this for an example, e.g. two real-valued attributes and the set of hypotheses involves a line</a:t>
            </a:r>
          </a:p>
          <a:p>
            <a:pPr lvl="1"/>
            <a:r>
              <a:rPr lang="en-US" dirty="0" smtClean="0"/>
              <a:t>Can we represent all combinations for three points?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704" y="3717610"/>
            <a:ext cx="5719119" cy="28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33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VC Dimension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Can we do it for 4?</a:t>
            </a:r>
          </a:p>
          <a:p>
            <a:pPr lvl="1"/>
            <a:r>
              <a:rPr lang="en-US" dirty="0" smtClean="0"/>
              <a:t>Nope, VC-dimension is 3</a:t>
            </a:r>
          </a:p>
          <a:p>
            <a:r>
              <a:rPr lang="en-US" dirty="0" smtClean="0"/>
              <a:t>Now a nice result: all hypothesis sets with finite VC-dimension are PAC learnable</a:t>
            </a:r>
          </a:p>
          <a:p>
            <a:r>
              <a:rPr lang="en-US" dirty="0" smtClean="0"/>
              <a:t>In addition we can shown that: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With            being the growth function </a:t>
            </a:r>
          </a:p>
          <a:p>
            <a:pPr lvl="1"/>
            <a:r>
              <a:rPr lang="en-US" dirty="0" smtClean="0"/>
              <a:t>Measures the maximum number of elements for all possible restrictions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28" y="3870573"/>
            <a:ext cx="4881456" cy="928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317" y="4971386"/>
            <a:ext cx="1153178" cy="5241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104" y="5759321"/>
            <a:ext cx="636831" cy="59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40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What are the implications?</a:t>
            </a:r>
          </a:p>
          <a:p>
            <a:pPr lvl="1"/>
            <a:r>
              <a:rPr lang="en-US" dirty="0" smtClean="0"/>
              <a:t>With few training examples, it is easy to obtain a low in-sample error</a:t>
            </a:r>
          </a:p>
          <a:p>
            <a:pPr lvl="1"/>
            <a:r>
              <a:rPr lang="en-US" dirty="0" smtClean="0"/>
              <a:t>As </a:t>
            </a:r>
            <a:r>
              <a:rPr lang="en-US" i="1" dirty="0" smtClean="0"/>
              <a:t>N </a:t>
            </a:r>
            <a:r>
              <a:rPr lang="en-US" dirty="0" smtClean="0"/>
              <a:t>increases we will converge to a maximum</a:t>
            </a:r>
          </a:p>
          <a:p>
            <a:pPr lvl="1"/>
            <a:r>
              <a:rPr lang="en-US" dirty="0" smtClean="0"/>
              <a:t>The out of sample error will decrease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550" y="3975143"/>
            <a:ext cx="4528285" cy="256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31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7632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Given a fixed </a:t>
            </a:r>
            <a:r>
              <a:rPr lang="en-US" i="1" dirty="0" smtClean="0"/>
              <a:t>N </a:t>
            </a:r>
            <a:r>
              <a:rPr lang="en-US" dirty="0" smtClean="0"/>
              <a:t>we can study the influence of more complex hypotheses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98" y="2882856"/>
            <a:ext cx="5511363" cy="31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78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7632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Complexity versus training examples: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0431-B739-8541-9F43-07693CF7A403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25" y="2238960"/>
            <a:ext cx="6861291" cy="388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4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8209</TotalTime>
  <Words>793</Words>
  <Application>Microsoft Macintosh PowerPoint</Application>
  <PresentationFormat>On-screen Show (4:3)</PresentationFormat>
  <Paragraphs>135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Machine Learning for the Quantified Self</vt:lpstr>
      <vt:lpstr>Overview</vt:lpstr>
      <vt:lpstr>Supervised learning (1)</vt:lpstr>
      <vt:lpstr>Supervised learning (2)</vt:lpstr>
      <vt:lpstr>Supervised learning (3)</vt:lpstr>
      <vt:lpstr>Supervised learning (4)</vt:lpstr>
      <vt:lpstr>Observed Data</vt:lpstr>
      <vt:lpstr>Error measure (1)</vt:lpstr>
      <vt:lpstr>Error measure (2)</vt:lpstr>
      <vt:lpstr>Error measure (3)</vt:lpstr>
      <vt:lpstr>Hypotheses</vt:lpstr>
      <vt:lpstr>Model selection</vt:lpstr>
      <vt:lpstr>Learning theory</vt:lpstr>
      <vt:lpstr>PAC Learnable (1)</vt:lpstr>
      <vt:lpstr>PAC Learnable (2)</vt:lpstr>
      <vt:lpstr>VC Dimension (1)</vt:lpstr>
      <vt:lpstr>VC Dimension (2)</vt:lpstr>
      <vt:lpstr>VC Dimension (3)</vt:lpstr>
      <vt:lpstr>Implications (1)</vt:lpstr>
      <vt:lpstr>Implications (2)</vt:lpstr>
      <vt:lpstr>Implications (3)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Heinerman</dc:creator>
  <cp:lastModifiedBy>Mark Hoogendoorn</cp:lastModifiedBy>
  <cp:revision>235</cp:revision>
  <dcterms:created xsi:type="dcterms:W3CDTF">2014-06-23T06:50:30Z</dcterms:created>
  <dcterms:modified xsi:type="dcterms:W3CDTF">2017-09-03T14:45:21Z</dcterms:modified>
</cp:coreProperties>
</file>