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16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45" r:id="rId32"/>
    <p:sldId id="346" r:id="rId33"/>
    <p:sldId id="347" r:id="rId34"/>
    <p:sldId id="348" r:id="rId35"/>
    <p:sldId id="349" r:id="rId36"/>
    <p:sldId id="350" r:id="rId37"/>
    <p:sldId id="355" r:id="rId38"/>
    <p:sldId id="351" r:id="rId39"/>
    <p:sldId id="352" r:id="rId40"/>
    <p:sldId id="353" r:id="rId41"/>
    <p:sldId id="354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k Hoogendoor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D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1072" y="6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commentAuthors" Target="commentAuthors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handoutMaster" Target="handoutMasters/handoutMaster1.xml"/><Relationship Id="rId45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8DF35-076E-054A-BE8A-3642B513158D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8AE83-4086-6C44-A5F2-F6A5EF253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530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9CC54-4FA2-D642-852B-D0D47459A7A9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A37A2-E602-8444-B4D9-3F5B13979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059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5542" y="2348907"/>
            <a:ext cx="1499809" cy="1505857"/>
          </a:xfrm>
          <a:prstGeom prst="ellipse">
            <a:avLst/>
          </a:prstGeom>
          <a:solidFill>
            <a:schemeClr val="accent6">
              <a:lumMod val="60000"/>
              <a:lumOff val="40000"/>
              <a:alpha val="19000"/>
            </a:schemeClr>
          </a:solidFill>
          <a:ln w="57150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4745"/>
            <a:ext cx="7772400" cy="1470025"/>
          </a:xfrm>
        </p:spPr>
        <p:txBody>
          <a:bodyPr/>
          <a:lstStyle>
            <a:lvl1pPr>
              <a:defRPr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Computational Intelligence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12238" y="4114120"/>
            <a:ext cx="4045962" cy="1752600"/>
          </a:xfr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aseline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Lecture 1</a:t>
            </a:r>
          </a:p>
          <a:p>
            <a:r>
              <a:rPr lang="en-US" dirty="0" smtClean="0"/>
              <a:t>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2792" y="6258670"/>
            <a:ext cx="534007" cy="501650"/>
          </a:xfrm>
        </p:spPr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743858" y="3180140"/>
            <a:ext cx="1499809" cy="1505857"/>
          </a:xfrm>
          <a:prstGeom prst="ellipse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 w="57150" cmpd="sng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1706648" y="3180140"/>
            <a:ext cx="1499809" cy="1505857"/>
          </a:xfrm>
          <a:prstGeom prst="ellipse">
            <a:avLst/>
          </a:prstGeom>
          <a:solidFill>
            <a:schemeClr val="tx2">
              <a:lumMod val="40000"/>
              <a:lumOff val="60000"/>
              <a:alpha val="17000"/>
            </a:schemeClr>
          </a:solidFill>
          <a:ln w="57150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0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229600" cy="1143000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162813" y="0"/>
            <a:ext cx="1" cy="6721475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276780" y="0"/>
            <a:ext cx="16282" cy="6126163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1243160"/>
            <a:ext cx="8686800" cy="0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" y="1339720"/>
            <a:ext cx="8254629" cy="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19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10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45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37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6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0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4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19660" y="6258670"/>
            <a:ext cx="1067139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31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Relationship Id="rId3" Type="http://schemas.openxmlformats.org/officeDocument/2006/relationships/image" Target="../media/image3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  <a:br>
              <a:rPr lang="en-US" dirty="0" smtClean="0"/>
            </a:br>
            <a:r>
              <a:rPr lang="en-US" dirty="0" smtClean="0"/>
              <a:t>for the Quantified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5345" y="3409155"/>
            <a:ext cx="5718655" cy="2457565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Chapter 7</a:t>
            </a:r>
            <a:endParaRPr lang="en-US" b="1" dirty="0" smtClean="0"/>
          </a:p>
          <a:p>
            <a:pPr algn="l"/>
            <a:r>
              <a:rPr lang="en-US" b="1" dirty="0" smtClean="0"/>
              <a:t>Predictive Modeling Without Notion of Time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647584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Predictive modeling</a:t>
            </a:r>
            <a:br>
              <a:rPr lang="en-US" dirty="0" smtClean="0"/>
            </a:br>
            <a:r>
              <a:rPr lang="en-US" dirty="0" smtClean="0"/>
              <a:t>without notion of time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76320" cy="475615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Ok, let us start learning</a:t>
            </a:r>
          </a:p>
          <a:p>
            <a:r>
              <a:rPr lang="en-US" dirty="0" smtClean="0"/>
              <a:t>We will consider learning algorithms that do not take time into account explicitly</a:t>
            </a:r>
          </a:p>
          <a:p>
            <a:pPr lvl="1"/>
            <a:r>
              <a:rPr lang="en-US" dirty="0" smtClean="0"/>
              <a:t>Of course we do have the temporal features we identified before</a:t>
            </a:r>
          </a:p>
          <a:p>
            <a:r>
              <a:rPr lang="en-US" dirty="0" smtClean="0"/>
              <a:t> We first need to consider the learning setup</a:t>
            </a:r>
          </a:p>
          <a:p>
            <a:pPr lvl="1"/>
            <a:r>
              <a:rPr lang="en-US" dirty="0" smtClean="0"/>
              <a:t>Do we want to learn individual models?</a:t>
            </a:r>
          </a:p>
          <a:p>
            <a:pPr lvl="1"/>
            <a:r>
              <a:rPr lang="en-US" dirty="0" smtClean="0"/>
              <a:t>Do we want to learn to predict well for the future (only for temporal data), or for unseen individuals?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06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7632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Here are the options we have (validation set done in the same way):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78" y="2693863"/>
            <a:ext cx="7907729" cy="371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806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76320" cy="475615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Assume you know the basic learning algorithms</a:t>
            </a:r>
          </a:p>
          <a:p>
            <a:r>
              <a:rPr lang="en-US" dirty="0" smtClean="0"/>
              <a:t>Quick recap, two slides per learning algorithm</a:t>
            </a:r>
          </a:p>
          <a:p>
            <a:pPr lvl="1"/>
            <a:r>
              <a:rPr lang="en-US" dirty="0" smtClean="0"/>
              <a:t>Neural Networks</a:t>
            </a:r>
          </a:p>
          <a:p>
            <a:pPr lvl="1"/>
            <a:r>
              <a:rPr lang="en-US" dirty="0" smtClean="0"/>
              <a:t>Support Vector Machines</a:t>
            </a:r>
          </a:p>
          <a:p>
            <a:pPr lvl="1"/>
            <a:r>
              <a:rPr lang="en-US" dirty="0" smtClean="0"/>
              <a:t>K-Nearest Neighbor</a:t>
            </a:r>
          </a:p>
          <a:p>
            <a:pPr lvl="1"/>
            <a:r>
              <a:rPr lang="en-US" dirty="0" smtClean="0"/>
              <a:t>Decision trees</a:t>
            </a:r>
          </a:p>
          <a:p>
            <a:pPr lvl="1"/>
            <a:r>
              <a:rPr lang="en-US" dirty="0" smtClean="0"/>
              <a:t>Naïve Bayes</a:t>
            </a:r>
          </a:p>
          <a:p>
            <a:pPr lvl="1"/>
            <a:r>
              <a:rPr lang="en-US" dirty="0" smtClean="0"/>
              <a:t>Ensembles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321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Networks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913" y="2202623"/>
            <a:ext cx="2717639" cy="16486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802" y="1514438"/>
            <a:ext cx="3009900" cy="2336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8202" y="3981956"/>
            <a:ext cx="2984500" cy="2311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5969" y="4695711"/>
            <a:ext cx="2734390" cy="1275744"/>
          </a:xfrm>
          <a:prstGeom prst="rect">
            <a:avLst/>
          </a:prstGeom>
        </p:spPr>
      </p:pic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6994331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Perceptron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Multi-Layer Perceptron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65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Networks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6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077511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Convolutional neural networks</a:t>
            </a:r>
          </a:p>
          <a:p>
            <a:pPr lvl="1"/>
            <a:r>
              <a:rPr lang="en-US" dirty="0" smtClean="0"/>
              <a:t>Extract features using:</a:t>
            </a:r>
          </a:p>
          <a:p>
            <a:pPr lvl="2"/>
            <a:r>
              <a:rPr lang="en-US" dirty="0" smtClean="0"/>
              <a:t>Convolutional layers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2"/>
            <a:r>
              <a:rPr lang="en-US" dirty="0" smtClean="0"/>
              <a:t>Pooling layers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Followed by a “regular” neural network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8155" y="2262841"/>
            <a:ext cx="2724701" cy="13561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335" y="3806861"/>
            <a:ext cx="2195797" cy="115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12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 Machines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7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Find </a:t>
            </a:r>
            <a:r>
              <a:rPr lang="en-US" dirty="0" err="1" smtClean="0"/>
              <a:t>hyperplane</a:t>
            </a:r>
            <a:r>
              <a:rPr lang="en-US" dirty="0" smtClean="0"/>
              <a:t> that maximizes separation between classes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618" y="2717246"/>
            <a:ext cx="4608213" cy="363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07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 Machines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8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Kernel functions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753" y="2311400"/>
            <a:ext cx="7352798" cy="394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4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K-Nearest Neighbor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9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Find k closest examples</a:t>
            </a:r>
          </a:p>
          <a:p>
            <a:pPr lvl="1"/>
            <a:r>
              <a:rPr lang="en-US" dirty="0" smtClean="0"/>
              <a:t>use distance functions discussed before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232" y="2605072"/>
            <a:ext cx="4704306" cy="375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62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K-Nearest Neighbor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10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Assign classes based on some function, for example:</a:t>
            </a:r>
          </a:p>
          <a:p>
            <a:pPr lvl="1"/>
            <a:r>
              <a:rPr lang="en-US" dirty="0" smtClean="0"/>
              <a:t>Majority class</a:t>
            </a:r>
          </a:p>
          <a:p>
            <a:pPr lvl="1"/>
            <a:r>
              <a:rPr lang="en-US" dirty="0" smtClean="0"/>
              <a:t>Average value</a:t>
            </a:r>
          </a:p>
        </p:txBody>
      </p:sp>
    </p:spTree>
    <p:extLst>
      <p:ext uri="{BB962C8B-B14F-4D97-AF65-F5344CB8AC3E}">
        <p14:creationId xmlns:p14="http://schemas.microsoft.com/office/powerpoint/2010/main" val="994027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11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Create a tree to decide on target value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009" y="2450391"/>
            <a:ext cx="4351449" cy="302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5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12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Use criterion to decide on which attributes are most important (i.e. should be selected first)</a:t>
            </a:r>
          </a:p>
          <a:p>
            <a:pPr lvl="1"/>
            <a:r>
              <a:rPr lang="en-US" dirty="0" smtClean="0"/>
              <a:t>Categorical target: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sz="1200" dirty="0" smtClean="0"/>
          </a:p>
          <a:p>
            <a:pPr lvl="1"/>
            <a:r>
              <a:rPr lang="en-US" dirty="0" smtClean="0"/>
              <a:t>Numerical target: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47" y="3462659"/>
            <a:ext cx="6048925" cy="8536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398" y="4017554"/>
            <a:ext cx="7372943" cy="8936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398" y="5291128"/>
            <a:ext cx="5399511" cy="94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495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Bayes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13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We use Bayes formula to express the probability of a target value </a:t>
            </a:r>
            <a:r>
              <a:rPr lang="en-US" i="1" dirty="0" smtClean="0"/>
              <a:t>g </a:t>
            </a:r>
            <a:r>
              <a:rPr lang="en-US" dirty="0" smtClean="0"/>
              <a:t>given our observations </a:t>
            </a:r>
            <a:r>
              <a:rPr lang="en-US" i="1" dirty="0" smtClean="0"/>
              <a:t>x</a:t>
            </a:r>
            <a:r>
              <a:rPr lang="en-US" dirty="0" smtClean="0"/>
              <a:t>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770" y="3123867"/>
            <a:ext cx="5039965" cy="110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61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Ensembles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14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Bagging</a:t>
            </a:r>
          </a:p>
          <a:p>
            <a:pPr lvl="1"/>
            <a:r>
              <a:rPr lang="en-US" dirty="0" smtClean="0"/>
              <a:t>Create multiple models on samples of the data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Combine output of models using some aggregation function</a:t>
            </a:r>
          </a:p>
          <a:p>
            <a:pPr lvl="1"/>
            <a:r>
              <a:rPr lang="en-US" dirty="0" smtClean="0"/>
              <a:t>Tackles </a:t>
            </a:r>
            <a:r>
              <a:rPr lang="en-US" i="1" dirty="0" smtClean="0"/>
              <a:t>variance</a:t>
            </a:r>
            <a:r>
              <a:rPr lang="en-US" dirty="0" smtClean="0"/>
              <a:t> problem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913" y="2733509"/>
            <a:ext cx="7302886" cy="184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67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Ensembles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15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Boosting</a:t>
            </a:r>
          </a:p>
          <a:p>
            <a:pPr lvl="1"/>
            <a:r>
              <a:rPr lang="en-US" dirty="0" smtClean="0"/>
              <a:t>Build models sequentially and focus models on where we made mistakes before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Focuses on </a:t>
            </a:r>
            <a:r>
              <a:rPr lang="en-US" i="1" dirty="0" smtClean="0"/>
              <a:t>bias </a:t>
            </a:r>
            <a:r>
              <a:rPr lang="en-US" dirty="0" smtClean="0"/>
              <a:t>problem</a:t>
            </a:r>
            <a:endParaRPr lang="en-US" i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3074818"/>
            <a:ext cx="4762192" cy="263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01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considerations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16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Ok, let us start to apply the learning algorithms!</a:t>
            </a:r>
          </a:p>
          <a:p>
            <a:pPr lvl="1"/>
            <a:r>
              <a:rPr lang="en-US" dirty="0" smtClean="0"/>
              <a:t>We need to be careful not to </a:t>
            </a:r>
            <a:r>
              <a:rPr lang="en-US" dirty="0" err="1" smtClean="0"/>
              <a:t>overfit</a:t>
            </a:r>
            <a:r>
              <a:rPr lang="en-US" dirty="0" smtClean="0"/>
              <a:t> (think of the first set of slides)</a:t>
            </a:r>
          </a:p>
          <a:p>
            <a:pPr lvl="1"/>
            <a:r>
              <a:rPr lang="en-US" dirty="0" smtClean="0"/>
              <a:t>We can select features using forward and backward selection</a:t>
            </a:r>
          </a:p>
          <a:p>
            <a:pPr lvl="1"/>
            <a:r>
              <a:rPr lang="en-US" dirty="0" smtClean="0"/>
              <a:t>We can consider regularization (punishing more complex models)</a:t>
            </a:r>
          </a:p>
        </p:txBody>
      </p:sp>
    </p:spTree>
    <p:extLst>
      <p:ext uri="{BB962C8B-B14F-4D97-AF65-F5344CB8AC3E}">
        <p14:creationId xmlns:p14="http://schemas.microsoft.com/office/powerpoint/2010/main" val="981597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selection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17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We iteratively add the most predictive feature: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492" y="2663195"/>
            <a:ext cx="6046260" cy="362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52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Backward selection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18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We iteratively remove the least predictive feature: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520" y="2667630"/>
            <a:ext cx="5928232" cy="374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84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19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We add a term to the error function to punish for more complex models</a:t>
            </a:r>
          </a:p>
          <a:p>
            <a:pPr lvl="1"/>
            <a:r>
              <a:rPr lang="en-US" dirty="0" smtClean="0"/>
              <a:t>For neural networks: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251" y="3095515"/>
            <a:ext cx="3968173" cy="127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70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CrowdSignals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20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Remember, we have two tasks for our </a:t>
            </a:r>
            <a:r>
              <a:rPr lang="en-US" dirty="0" err="1" smtClean="0"/>
              <a:t>CrowdSignals</a:t>
            </a:r>
            <a:r>
              <a:rPr lang="en-US" dirty="0" smtClean="0"/>
              <a:t> dataset: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Predict label (activity)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Predict heart rate</a:t>
            </a:r>
          </a:p>
          <a:p>
            <a:r>
              <a:rPr lang="en-US" dirty="0" smtClean="0"/>
              <a:t>We consider the first with a non-temporal setup and the second with a temporal setup</a:t>
            </a:r>
          </a:p>
        </p:txBody>
      </p:sp>
    </p:spTree>
    <p:extLst>
      <p:ext uri="{BB962C8B-B14F-4D97-AF65-F5344CB8AC3E}">
        <p14:creationId xmlns:p14="http://schemas.microsoft.com/office/powerpoint/2010/main" val="2829875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Predicting the label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21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We currently have a set of binary attributes for each label value</a:t>
            </a:r>
          </a:p>
          <a:p>
            <a:pPr lvl="1"/>
            <a:r>
              <a:rPr lang="en-US" dirty="0" smtClean="0"/>
              <a:t>We need to transform these to a single categorical attribute</a:t>
            </a:r>
          </a:p>
          <a:p>
            <a:pPr lvl="1"/>
            <a:r>
              <a:rPr lang="en-US" dirty="0" smtClean="0"/>
              <a:t>How do we do this? What if we have multiple “1”’s per instance?</a:t>
            </a:r>
          </a:p>
          <a:p>
            <a:pPr lvl="1"/>
            <a:r>
              <a:rPr lang="en-US" dirty="0" smtClean="0"/>
              <a:t>We only use instances where we have a single activity marked with a 1</a:t>
            </a:r>
          </a:p>
          <a:p>
            <a:pPr lvl="1"/>
            <a:r>
              <a:rPr lang="en-US" dirty="0" smtClean="0"/>
              <a:t>Results in 1837 instances (out of 2895)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3860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Splitting the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22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How do we split the data into training and test?</a:t>
            </a:r>
          </a:p>
          <a:p>
            <a:pPr lvl="1"/>
            <a:r>
              <a:rPr lang="en-US" dirty="0" smtClean="0"/>
              <a:t>We assign 70% of the instances to the training set and 30% to the test set</a:t>
            </a:r>
          </a:p>
          <a:p>
            <a:pPr lvl="1"/>
            <a:r>
              <a:rPr lang="en-US" dirty="0" smtClean="0"/>
              <a:t>We do so in a </a:t>
            </a:r>
            <a:r>
              <a:rPr lang="en-US" i="1" dirty="0" smtClean="0"/>
              <a:t>stratified</a:t>
            </a:r>
            <a:r>
              <a:rPr lang="en-US" dirty="0" smtClean="0"/>
              <a:t> way</a:t>
            </a:r>
          </a:p>
          <a:p>
            <a:pPr lvl="1"/>
            <a:r>
              <a:rPr lang="en-US" dirty="0" smtClean="0"/>
              <a:t>Once again, we ignore the time component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2145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selection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23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have 517 features if we use all the ones we have identified</a:t>
            </a:r>
          </a:p>
          <a:p>
            <a:pPr lvl="1"/>
            <a:r>
              <a:rPr lang="en-US" dirty="0" smtClean="0"/>
              <a:t>Initial features (21)</a:t>
            </a:r>
          </a:p>
          <a:p>
            <a:pPr lvl="1"/>
            <a:r>
              <a:rPr lang="en-US" dirty="0" smtClean="0"/>
              <a:t>PCA (7)</a:t>
            </a:r>
          </a:p>
          <a:p>
            <a:pPr lvl="1"/>
            <a:r>
              <a:rPr lang="en-US" dirty="0" smtClean="0"/>
              <a:t>Time domain features, mean + standard deviation (2 x 28 features = 56)</a:t>
            </a:r>
          </a:p>
          <a:p>
            <a:pPr lvl="1"/>
            <a:r>
              <a:rPr lang="en-US" dirty="0" smtClean="0"/>
              <a:t>Frequency domain (18 frequencies, 24 initial features = 432) </a:t>
            </a:r>
          </a:p>
          <a:p>
            <a:pPr lvl="1"/>
            <a:r>
              <a:rPr lang="en-US" dirty="0" smtClean="0"/>
              <a:t>Cluster (1)</a:t>
            </a:r>
          </a:p>
          <a:p>
            <a:r>
              <a:rPr lang="en-US" dirty="0" smtClean="0"/>
              <a:t>Should we select some features?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64450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selection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24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Forward selection: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913" y="2235995"/>
            <a:ext cx="5366420" cy="406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36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selection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25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We end up with different options which we will try: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77" y="2839534"/>
            <a:ext cx="7488004" cy="320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99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Influence of parameter settings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26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How does model complexity influence our performance in this case?</a:t>
            </a:r>
          </a:p>
          <a:p>
            <a:pPr lvl="1"/>
            <a:r>
              <a:rPr lang="en-US" dirty="0" smtClean="0"/>
              <a:t>Remember the theoretical results we have seen</a:t>
            </a:r>
          </a:p>
          <a:p>
            <a:pPr lvl="1"/>
            <a:r>
              <a:rPr lang="en-US" dirty="0" smtClean="0"/>
              <a:t>We can tailor the parameters of the models</a:t>
            </a:r>
          </a:p>
          <a:p>
            <a:pPr lvl="1"/>
            <a:r>
              <a:rPr lang="en-US" dirty="0" smtClean="0"/>
              <a:t>We can change the weight of the regularization terms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2860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Influence of parameter settings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27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Neural network and regularization term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913" y="2254669"/>
            <a:ext cx="5484448" cy="417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463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Influence of parameter settings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28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Decision tree and points per leaf: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913" y="2185948"/>
            <a:ext cx="5347745" cy="411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34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Influence of parameter settings (4)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29</a:t>
            </a:fld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We try different parameter settings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tudy the generalizability based on a cross validation on the training set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602" y="3071679"/>
            <a:ext cx="41656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99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 test set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05" y="1524043"/>
            <a:ext cx="6235747" cy="470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221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 test set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31</a:t>
            </a:fld>
            <a:endParaRPr lang="en-US"/>
          </a:p>
        </p:txBody>
      </p:sp>
      <p:sp>
        <p:nvSpPr>
          <p:cNvPr id="7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How did we computer the 95% confidence intervals?</a:t>
            </a:r>
          </a:p>
          <a:p>
            <a:pPr lvl="1"/>
            <a:r>
              <a:rPr lang="en-US" i="1" dirty="0" smtClean="0"/>
              <a:t>a </a:t>
            </a:r>
            <a:r>
              <a:rPr lang="en-US" dirty="0" smtClean="0"/>
              <a:t>is the accuracy</a:t>
            </a:r>
          </a:p>
          <a:p>
            <a:pPr lvl="1"/>
            <a:r>
              <a:rPr lang="en-US" i="1" dirty="0" smtClean="0"/>
              <a:t>n</a:t>
            </a:r>
            <a:r>
              <a:rPr lang="en-US" dirty="0" smtClean="0"/>
              <a:t> the number of samples in the test set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509" y="3708040"/>
            <a:ext cx="3602450" cy="65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34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 test set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32</a:t>
            </a:fld>
            <a:endParaRPr lang="en-US"/>
          </a:p>
        </p:txBody>
      </p:sp>
      <p:sp>
        <p:nvSpPr>
          <p:cNvPr id="7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Important features (random forest):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692" y="2204278"/>
            <a:ext cx="5094524" cy="405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55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 test set (4)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33</a:t>
            </a:fld>
            <a:endParaRPr lang="en-US"/>
          </a:p>
        </p:txBody>
      </p:sp>
      <p:sp>
        <p:nvSpPr>
          <p:cNvPr id="7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Confusion matrix: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892" y="2268035"/>
            <a:ext cx="4787592" cy="409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178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 test set (5)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34</a:t>
            </a:fld>
            <a:endParaRPr lang="en-US"/>
          </a:p>
        </p:txBody>
      </p:sp>
      <p:sp>
        <p:nvSpPr>
          <p:cNvPr id="7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Why are the results this good?</a:t>
            </a:r>
          </a:p>
          <a:p>
            <a:pPr lvl="1"/>
            <a:r>
              <a:rPr lang="en-US" dirty="0" smtClean="0"/>
              <a:t>Dataset has limited variation</a:t>
            </a:r>
          </a:p>
          <a:p>
            <a:pPr lvl="1"/>
            <a:r>
              <a:rPr lang="en-US" dirty="0" smtClean="0"/>
              <a:t>Spans only short time period</a:t>
            </a:r>
          </a:p>
          <a:p>
            <a:pPr lvl="1"/>
            <a:r>
              <a:rPr lang="mr-IN" dirty="0" smtClean="0"/>
              <a:t>…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5617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Predicting the heart 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35</a:t>
            </a:fld>
            <a:endParaRPr lang="en-US"/>
          </a:p>
        </p:txBody>
      </p:sp>
      <p:sp>
        <p:nvSpPr>
          <p:cNvPr id="7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We take it as a temporal problem</a:t>
            </a:r>
          </a:p>
          <a:p>
            <a:pPr lvl="1"/>
            <a:r>
              <a:rPr lang="en-US" dirty="0" smtClean="0"/>
              <a:t>Want to learn to predict future time points well</a:t>
            </a:r>
          </a:p>
          <a:p>
            <a:r>
              <a:rPr lang="en-US" dirty="0" smtClean="0"/>
              <a:t>How do we split the training and test set here?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Why this way?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78" y="3988422"/>
            <a:ext cx="7655021" cy="131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82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975" y="2179917"/>
            <a:ext cx="7059663" cy="251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86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Algorithms we tried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767" y="1600199"/>
            <a:ext cx="6269893" cy="449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98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902" y="2003678"/>
            <a:ext cx="7663785" cy="335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043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39</a:t>
            </a:fld>
            <a:endParaRPr lang="en-US"/>
          </a:p>
        </p:txBody>
      </p:sp>
      <p:sp>
        <p:nvSpPr>
          <p:cNvPr id="6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Standard deviation computed based on predictions per instance on the test set</a:t>
            </a:r>
          </a:p>
          <a:p>
            <a:r>
              <a:rPr lang="en-US" dirty="0" smtClean="0"/>
              <a:t>Predictors random forest: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461" y="3198563"/>
            <a:ext cx="3886592" cy="313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47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40</a:t>
            </a:fld>
            <a:endParaRPr lang="en-US"/>
          </a:p>
        </p:txBody>
      </p:sp>
      <p:sp>
        <p:nvSpPr>
          <p:cNvPr id="6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Visual predictions: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2412999"/>
            <a:ext cx="7604312" cy="362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02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is it so bad?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41</a:t>
            </a:fld>
            <a:endParaRPr lang="en-US"/>
          </a:p>
        </p:txBody>
      </p:sp>
      <p:sp>
        <p:nvSpPr>
          <p:cNvPr id="6" name="Content Placeholder 20"/>
          <p:cNvSpPr>
            <a:spLocks noGrp="1"/>
          </p:cNvSpPr>
          <p:nvPr>
            <p:ph idx="1"/>
          </p:nvPr>
        </p:nvSpPr>
        <p:spPr>
          <a:xfrm>
            <a:off x="457200" y="1600200"/>
            <a:ext cx="8507048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Ideas?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641" y="2259105"/>
            <a:ext cx="7867605" cy="8934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013" y="3152587"/>
            <a:ext cx="7764983" cy="134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21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8210</TotalTime>
  <Words>948</Words>
  <Application>Microsoft Macintosh PowerPoint</Application>
  <PresentationFormat>On-screen Show (4:3)</PresentationFormat>
  <Paragraphs>201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Machine Learning for the Quantified Self</vt:lpstr>
      <vt:lpstr>Predictive modeling without notion of time </vt:lpstr>
      <vt:lpstr>Learning setup</vt:lpstr>
      <vt:lpstr>Learning algorithms</vt:lpstr>
      <vt:lpstr>Neural Networks (1)</vt:lpstr>
      <vt:lpstr>Neural Networks (2)</vt:lpstr>
      <vt:lpstr>Support Vector Machines (1)</vt:lpstr>
      <vt:lpstr>Support Vector Machines (2)</vt:lpstr>
      <vt:lpstr>K-Nearest Neighbor (1)</vt:lpstr>
      <vt:lpstr>K-Nearest Neighbor (2)</vt:lpstr>
      <vt:lpstr>Decision tree (1)</vt:lpstr>
      <vt:lpstr>Decision tree (2)</vt:lpstr>
      <vt:lpstr>Naïve Bayes</vt:lpstr>
      <vt:lpstr>Ensembles (1)</vt:lpstr>
      <vt:lpstr>Ensembles (2)</vt:lpstr>
      <vt:lpstr>Practical considerations</vt:lpstr>
      <vt:lpstr>Forward selection</vt:lpstr>
      <vt:lpstr>Backward selection</vt:lpstr>
      <vt:lpstr>Regularization</vt:lpstr>
      <vt:lpstr>CrowdSignals</vt:lpstr>
      <vt:lpstr>Predicting the label </vt:lpstr>
      <vt:lpstr>Splitting the data</vt:lpstr>
      <vt:lpstr>Feature selection (1)</vt:lpstr>
      <vt:lpstr>Feature selection (2)</vt:lpstr>
      <vt:lpstr>Feature selection (3)</vt:lpstr>
      <vt:lpstr>Influence of parameter settings (1)</vt:lpstr>
      <vt:lpstr>Influence of parameter settings (2)</vt:lpstr>
      <vt:lpstr>Influence of parameter settings (3)</vt:lpstr>
      <vt:lpstr>Influence of parameter settings (4)</vt:lpstr>
      <vt:lpstr>Results test set (1)</vt:lpstr>
      <vt:lpstr>Results test set (2)</vt:lpstr>
      <vt:lpstr>Results test set (3)</vt:lpstr>
      <vt:lpstr>Results test set (4)</vt:lpstr>
      <vt:lpstr>Results test set (5)</vt:lpstr>
      <vt:lpstr>Predicting the heart rate</vt:lpstr>
      <vt:lpstr>Features</vt:lpstr>
      <vt:lpstr>Algorithms we tried</vt:lpstr>
      <vt:lpstr>Results (1)</vt:lpstr>
      <vt:lpstr>Results (2)</vt:lpstr>
      <vt:lpstr>Results (3)</vt:lpstr>
      <vt:lpstr>Why is it so bad?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Heinerman</dc:creator>
  <cp:lastModifiedBy>Mark Hoogendoorn</cp:lastModifiedBy>
  <cp:revision>236</cp:revision>
  <dcterms:created xsi:type="dcterms:W3CDTF">2014-06-23T06:50:30Z</dcterms:created>
  <dcterms:modified xsi:type="dcterms:W3CDTF">2017-09-03T14:44:08Z</dcterms:modified>
</cp:coreProperties>
</file>