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257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2" r:id="rId27"/>
    <p:sldId id="320" r:id="rId28"/>
    <p:sldId id="321" r:id="rId29"/>
    <p:sldId id="323" r:id="rId30"/>
    <p:sldId id="325" r:id="rId31"/>
    <p:sldId id="324" r:id="rId32"/>
    <p:sldId id="326" r:id="rId33"/>
    <p:sldId id="327" r:id="rId34"/>
    <p:sldId id="328" r:id="rId35"/>
    <p:sldId id="329" r:id="rId36"/>
    <p:sldId id="331" r:id="rId37"/>
    <p:sldId id="332" r:id="rId38"/>
    <p:sldId id="333" r:id="rId39"/>
    <p:sldId id="334" r:id="rId40"/>
    <p:sldId id="336" r:id="rId41"/>
    <p:sldId id="335" r:id="rId42"/>
    <p:sldId id="337" r:id="rId43"/>
    <p:sldId id="338" r:id="rId44"/>
    <p:sldId id="339" r:id="rId45"/>
    <p:sldId id="340" r:id="rId46"/>
    <p:sldId id="341" r:id="rId47"/>
    <p:sldId id="342" r:id="rId48"/>
    <p:sldId id="344" r:id="rId49"/>
    <p:sldId id="343" r:id="rId50"/>
    <p:sldId id="345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k Hoogendoorn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D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1192" y="6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handoutMaster" Target="handoutMasters/handoutMaster1.xml"/><Relationship Id="rId54" Type="http://schemas.openxmlformats.org/officeDocument/2006/relationships/printerSettings" Target="printerSettings/printerSettings1.bin"/><Relationship Id="rId55" Type="http://schemas.openxmlformats.org/officeDocument/2006/relationships/commentAuthors" Target="commentAuthors.xml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8DF35-076E-054A-BE8A-3642B513158D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8AE83-4086-6C44-A5F2-F6A5EF253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530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9CC54-4FA2-D642-852B-D0D47459A7A9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A37A2-E602-8444-B4D9-3F5B13979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059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1215542" y="2348907"/>
            <a:ext cx="1499809" cy="1505857"/>
          </a:xfrm>
          <a:prstGeom prst="ellipse">
            <a:avLst/>
          </a:prstGeom>
          <a:solidFill>
            <a:schemeClr val="accent6">
              <a:lumMod val="60000"/>
              <a:lumOff val="40000"/>
              <a:alpha val="19000"/>
            </a:schemeClr>
          </a:solidFill>
          <a:ln w="57150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4745"/>
            <a:ext cx="7772400" cy="1470025"/>
          </a:xfrm>
        </p:spPr>
        <p:txBody>
          <a:bodyPr/>
          <a:lstStyle>
            <a:lvl1pPr>
              <a:defRPr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Computational Intelligence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12238" y="4114120"/>
            <a:ext cx="4045962" cy="1752600"/>
          </a:xfr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aseline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Lecture 1</a:t>
            </a:r>
          </a:p>
          <a:p>
            <a:r>
              <a:rPr lang="en-US" dirty="0" smtClean="0"/>
              <a:t>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2792" y="6258670"/>
            <a:ext cx="534007" cy="501650"/>
          </a:xfrm>
        </p:spPr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743858" y="3180140"/>
            <a:ext cx="1499809" cy="1505857"/>
          </a:xfrm>
          <a:prstGeom prst="ellipse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 w="57150" cmpd="sng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1706648" y="3180140"/>
            <a:ext cx="1499809" cy="1505857"/>
          </a:xfrm>
          <a:prstGeom prst="ellipse">
            <a:avLst/>
          </a:prstGeom>
          <a:solidFill>
            <a:schemeClr val="tx2">
              <a:lumMod val="40000"/>
              <a:lumOff val="60000"/>
              <a:alpha val="17000"/>
            </a:schemeClr>
          </a:solidFill>
          <a:ln w="57150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90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229600" cy="1143000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162813" y="0"/>
            <a:ext cx="1" cy="6721475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276780" y="0"/>
            <a:ext cx="16282" cy="6126163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1243160"/>
            <a:ext cx="8686800" cy="0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" y="1339720"/>
            <a:ext cx="8254629" cy="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19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9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10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45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37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6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0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1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24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19660" y="6258670"/>
            <a:ext cx="1067139" cy="501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31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Relationship Id="rId3" Type="http://schemas.openxmlformats.org/officeDocument/2006/relationships/image" Target="../media/image26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Relationship Id="rId3" Type="http://schemas.openxmlformats.org/officeDocument/2006/relationships/image" Target="../media/image31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Relationship Id="rId3" Type="http://schemas.openxmlformats.org/officeDocument/2006/relationships/image" Target="../media/image38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Machine Learning</a:t>
            </a:r>
            <a:br>
              <a:rPr lang="en-US" dirty="0" smtClean="0"/>
            </a:br>
            <a:r>
              <a:rPr lang="en-US" dirty="0" smtClean="0"/>
              <a:t>for the Quantified Self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5345" y="3409155"/>
            <a:ext cx="5718655" cy="2457565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Chapter 8</a:t>
            </a:r>
            <a:endParaRPr lang="en-US" b="1" dirty="0" smtClean="0"/>
          </a:p>
          <a:p>
            <a:pPr algn="l"/>
            <a:r>
              <a:rPr lang="en-US" b="1" dirty="0" smtClean="0"/>
              <a:t>Predictive Modeling with Notion of Time</a:t>
            </a:r>
          </a:p>
        </p:txBody>
      </p:sp>
    </p:spTree>
    <p:extLst>
      <p:ext uri="{BB962C8B-B14F-4D97-AF65-F5344CB8AC3E}">
        <p14:creationId xmlns:p14="http://schemas.microsoft.com/office/powerpoint/2010/main" val="1647584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Previously: we looked at learning algorithms that did not model time explicitly</a:t>
            </a:r>
          </a:p>
          <a:p>
            <a:r>
              <a:rPr lang="en-US" dirty="0" smtClean="0"/>
              <a:t>Today: we will look at algorithms that consider time explicitly</a:t>
            </a:r>
          </a:p>
          <a:p>
            <a:pPr lvl="1"/>
            <a:r>
              <a:rPr lang="en-US" dirty="0" smtClean="0"/>
              <a:t>Time series</a:t>
            </a:r>
          </a:p>
          <a:p>
            <a:pPr lvl="1"/>
            <a:r>
              <a:rPr lang="en-US" dirty="0" smtClean="0"/>
              <a:t>Recurrent neural networks</a:t>
            </a:r>
          </a:p>
          <a:p>
            <a:pPr lvl="1"/>
            <a:r>
              <a:rPr lang="en-US" dirty="0" smtClean="0"/>
              <a:t>Dynamical systems models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968" y="3893019"/>
            <a:ext cx="2911567" cy="223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49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Time series focus on:</a:t>
            </a:r>
          </a:p>
          <a:p>
            <a:pPr lvl="1"/>
            <a:r>
              <a:rPr lang="en-US" dirty="0" smtClean="0"/>
              <a:t>Understanding periodicity and trends</a:t>
            </a:r>
          </a:p>
          <a:p>
            <a:pPr lvl="1"/>
            <a:r>
              <a:rPr lang="en-US" dirty="0" smtClean="0"/>
              <a:t>Forecasting</a:t>
            </a:r>
          </a:p>
          <a:p>
            <a:pPr lvl="1"/>
            <a:r>
              <a:rPr lang="en-US" dirty="0" smtClean="0"/>
              <a:t>Control</a:t>
            </a:r>
          </a:p>
          <a:p>
            <a:r>
              <a:rPr lang="en-US" dirty="0" smtClean="0"/>
              <a:t>Time series can be decomposed in three components:</a:t>
            </a:r>
          </a:p>
          <a:p>
            <a:pPr lvl="1"/>
            <a:r>
              <a:rPr lang="en-US" dirty="0" smtClean="0"/>
              <a:t>Periodic variations (daily, weekly, </a:t>
            </a:r>
            <a:r>
              <a:rPr lang="mr-IN" dirty="0" smtClean="0"/>
              <a:t>…</a:t>
            </a:r>
            <a:r>
              <a:rPr lang="en-US" dirty="0" smtClean="0"/>
              <a:t> seasonality)</a:t>
            </a:r>
          </a:p>
          <a:p>
            <a:pPr lvl="1"/>
            <a:r>
              <a:rPr lang="en-US" dirty="0" smtClean="0"/>
              <a:t>Trend (how the mean evolves over time)</a:t>
            </a:r>
          </a:p>
          <a:p>
            <a:pPr lvl="1"/>
            <a:r>
              <a:rPr lang="en-US" dirty="0" smtClean="0"/>
              <a:t>Irregular variations (left after we remove the periodic variations and trend)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16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Stationarity</a:t>
            </a:r>
            <a:r>
              <a:rPr lang="en-US" dirty="0" smtClean="0"/>
              <a:t>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36027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Important concept: </a:t>
            </a:r>
            <a:r>
              <a:rPr lang="en-US" dirty="0" err="1" smtClean="0"/>
              <a:t>stationarity</a:t>
            </a:r>
            <a:endParaRPr lang="en-US" dirty="0" smtClean="0"/>
          </a:p>
          <a:p>
            <a:pPr lvl="1"/>
            <a:r>
              <a:rPr lang="en-US" dirty="0" smtClean="0"/>
              <a:t>Trends and periodic variations are removed</a:t>
            </a:r>
          </a:p>
          <a:p>
            <a:pPr lvl="1"/>
            <a:r>
              <a:rPr lang="en-US" dirty="0" smtClean="0"/>
              <a:t>Variance of the remaining residuals is constant</a:t>
            </a:r>
          </a:p>
          <a:p>
            <a:r>
              <a:rPr lang="en-US" dirty="0" smtClean="0"/>
              <a:t>Prerequisite or intermediate step for many algorithms</a:t>
            </a:r>
          </a:p>
          <a:p>
            <a:r>
              <a:rPr lang="en-US" dirty="0" smtClean="0"/>
              <a:t>Additional criterion: the lagged autocorrelation should remain constant (note: </a:t>
            </a:r>
            <a:r>
              <a:rPr lang="en-US" i="1" dirty="0" err="1" smtClean="0"/>
              <a:t>x</a:t>
            </a:r>
            <a:r>
              <a:rPr lang="en-US" i="1" baseline="-25000" dirty="0" err="1" smtClean="0"/>
              <a:t>t</a:t>
            </a:r>
            <a:r>
              <a:rPr lang="en-US" dirty="0" smtClean="0"/>
              <a:t> represents the value of one attribute):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22" y="4960471"/>
            <a:ext cx="2753659" cy="140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43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Stationarity</a:t>
            </a:r>
            <a:r>
              <a:rPr lang="en-US" dirty="0" smtClean="0"/>
              <a:t>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360271"/>
          </a:xfrm>
        </p:spPr>
        <p:txBody>
          <a:bodyPr>
            <a:normAutofit/>
          </a:bodyPr>
          <a:lstStyle/>
          <a:p>
            <a:r>
              <a:rPr lang="en-US" dirty="0" smtClean="0"/>
              <a:t>Autocorrelation represents in how far there is a correlation between a time series and a shifted version of itself (with </a:t>
            </a:r>
            <a:r>
              <a:rPr lang="en-US" dirty="0" err="1" smtClean="0"/>
              <a:t>λ</a:t>
            </a:r>
            <a:r>
              <a:rPr lang="en-US" dirty="0" smtClean="0"/>
              <a:t> steps)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726" y="3082364"/>
            <a:ext cx="5127811" cy="37908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95271" y="3395844"/>
            <a:ext cx="924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random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674860" y="4452639"/>
            <a:ext cx="20119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ome memory over</a:t>
            </a:r>
          </a:p>
          <a:p>
            <a:r>
              <a:rPr lang="en-US" dirty="0" smtClean="0"/>
              <a:t>past time points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674860" y="5743758"/>
            <a:ext cx="22157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umulative sum of (a)</a:t>
            </a:r>
          </a:p>
          <a:p>
            <a:r>
              <a:rPr lang="mr-IN" dirty="0" smtClean="0"/>
              <a:t>–</a:t>
            </a:r>
            <a:r>
              <a:rPr lang="en-US" dirty="0" smtClean="0"/>
              <a:t> non-stationary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828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Filtering and smoothing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Let us assume our time series of values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t</a:t>
            </a:r>
            <a:r>
              <a:rPr lang="en-US" baseline="-25000" dirty="0" smtClean="0"/>
              <a:t> </a:t>
            </a:r>
            <a:r>
              <a:rPr lang="en-US" dirty="0" smtClean="0"/>
              <a:t>with a fixed step size </a:t>
            </a:r>
            <a:r>
              <a:rPr lang="en-US" dirty="0" err="1" smtClean="0"/>
              <a:t>Δt</a:t>
            </a:r>
            <a:endParaRPr lang="en-US" dirty="0" smtClean="0"/>
          </a:p>
          <a:p>
            <a:r>
              <a:rPr lang="en-US" dirty="0" smtClean="0"/>
              <a:t>We can apply a filter to our data, taking </a:t>
            </a:r>
            <a:r>
              <a:rPr lang="en-US" i="1" dirty="0" smtClean="0"/>
              <a:t>q </a:t>
            </a:r>
            <a:r>
              <a:rPr lang="en-US" dirty="0" smtClean="0"/>
              <a:t>points in the future and past into account: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This generates a new time series </a:t>
            </a:r>
            <a:r>
              <a:rPr lang="en-US" i="1" dirty="0" err="1" smtClean="0"/>
              <a:t>z</a:t>
            </a:r>
            <a:r>
              <a:rPr lang="en-US" i="1" baseline="-25000" dirty="0" err="1" smtClean="0"/>
              <a:t>t</a:t>
            </a:r>
            <a:endParaRPr lang="en-US" i="1" baseline="-25000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928034"/>
            <a:ext cx="3195918" cy="150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086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Filtering and smoothing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What could </a:t>
            </a:r>
            <a:r>
              <a:rPr lang="en-US" i="1" dirty="0" err="1" smtClean="0"/>
              <a:t>a</a:t>
            </a:r>
            <a:r>
              <a:rPr lang="en-US" i="1" baseline="-25000" dirty="0" err="1" smtClean="0"/>
              <a:t>r</a:t>
            </a:r>
            <a:r>
              <a:rPr lang="en-US" dirty="0" smtClean="0"/>
              <a:t> look like?</a:t>
            </a:r>
          </a:p>
          <a:p>
            <a:pPr lvl="1"/>
            <a:r>
              <a:rPr lang="en-US" dirty="0" smtClean="0"/>
              <a:t>If we take                         it is just the </a:t>
            </a:r>
            <a:r>
              <a:rPr lang="en-US" i="1" dirty="0" smtClean="0"/>
              <a:t>moving average</a:t>
            </a:r>
          </a:p>
          <a:p>
            <a:pPr lvl="1"/>
            <a:r>
              <a:rPr lang="en-US" dirty="0" smtClean="0"/>
              <a:t>If measurements closer to </a:t>
            </a:r>
            <a:r>
              <a:rPr lang="en-US" i="1" dirty="0" smtClean="0"/>
              <a:t>t </a:t>
            </a:r>
            <a:r>
              <a:rPr lang="en-US" dirty="0" smtClean="0"/>
              <a:t>are more important we can use a </a:t>
            </a:r>
            <a:r>
              <a:rPr lang="en-US" i="1" dirty="0" smtClean="0"/>
              <a:t>triangular shape</a:t>
            </a:r>
            <a:r>
              <a:rPr lang="en-US" dirty="0" smtClean="0"/>
              <a:t>: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Or exponential smoothing (only past time points mostly):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663" y="2219511"/>
            <a:ext cx="2212041" cy="4692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794" y="4011705"/>
            <a:ext cx="3208618" cy="11376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71" y="5539068"/>
            <a:ext cx="2043206" cy="81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52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Filtering and smoothing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Example exponential smoothing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591" y="2218250"/>
            <a:ext cx="5996641" cy="450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90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Filtering and smoothing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Now how can we remove a trend?</a:t>
            </a:r>
          </a:p>
          <a:p>
            <a:r>
              <a:rPr lang="en-US" dirty="0" smtClean="0"/>
              <a:t>Let us take a filter again, but a simple one:</a:t>
            </a:r>
          </a:p>
          <a:p>
            <a:endParaRPr lang="en-US" dirty="0" smtClean="0"/>
          </a:p>
          <a:p>
            <a:r>
              <a:rPr lang="en-US" dirty="0" smtClean="0"/>
              <a:t>This takes the different between the current and previous measurement</a:t>
            </a:r>
          </a:p>
          <a:p>
            <a:pPr lvl="1"/>
            <a:r>
              <a:rPr lang="en-US" dirty="0" smtClean="0"/>
              <a:t>A long term trend has more or less the same influence on the previous and current time point</a:t>
            </a:r>
          </a:p>
          <a:p>
            <a:r>
              <a:rPr lang="en-US" dirty="0" smtClean="0"/>
              <a:t>We can apply this operator </a:t>
            </a:r>
            <a:r>
              <a:rPr lang="en-US" i="1" dirty="0" smtClean="0"/>
              <a:t>d </a:t>
            </a:r>
            <a:r>
              <a:rPr lang="en-US" dirty="0" smtClean="0"/>
              <a:t>times (e.g. </a:t>
            </a:r>
            <a:r>
              <a:rPr lang="en-US" i="1" dirty="0" smtClean="0"/>
              <a:t>d=2</a:t>
            </a:r>
            <a:r>
              <a:rPr lang="en-US" dirty="0" smtClean="0"/>
              <a:t>):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562" y="2757392"/>
            <a:ext cx="3150941" cy="5446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422" y="5548766"/>
            <a:ext cx="3342343" cy="72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690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Filtering and smoothing 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But x</a:t>
            </a:r>
            <a:r>
              <a:rPr lang="en-US" baseline="-25000" dirty="0" smtClean="0"/>
              <a:t>t-1 </a:t>
            </a:r>
            <a:r>
              <a:rPr lang="en-US" dirty="0" smtClean="0"/>
              <a:t>might not be a good estimation of the trend, we can therefore also use an exponential smoothing </a:t>
            </a:r>
            <a:r>
              <a:rPr lang="en-US" i="1" dirty="0" err="1" smtClean="0"/>
              <a:t>z</a:t>
            </a:r>
            <a:r>
              <a:rPr lang="en-US" i="1" baseline="-25000" dirty="0" err="1" smtClean="0"/>
              <a:t>t</a:t>
            </a:r>
            <a:r>
              <a:rPr lang="en-US" i="1" baseline="-25000" dirty="0" smtClean="0"/>
              <a:t> </a:t>
            </a:r>
            <a:r>
              <a:rPr lang="en-US" dirty="0" smtClean="0"/>
              <a:t>and take </a:t>
            </a:r>
            <a:r>
              <a:rPr lang="en-US" i="1" dirty="0" err="1" smtClean="0"/>
              <a:t>x</a:t>
            </a:r>
            <a:r>
              <a:rPr lang="en-US" i="1" baseline="-25000" dirty="0" err="1" smtClean="0"/>
              <a:t>t</a:t>
            </a:r>
            <a:r>
              <a:rPr lang="en-US" i="1" dirty="0" smtClean="0"/>
              <a:t> </a:t>
            </a:r>
            <a:r>
              <a:rPr lang="mr-IN" i="1" dirty="0" smtClean="0"/>
              <a:t>–</a:t>
            </a:r>
            <a:r>
              <a:rPr lang="en-US" i="1" dirty="0" smtClean="0"/>
              <a:t> </a:t>
            </a:r>
            <a:r>
              <a:rPr lang="en-US" i="1" dirty="0" err="1" smtClean="0"/>
              <a:t>z</a:t>
            </a:r>
            <a:r>
              <a:rPr lang="en-US" i="1" baseline="-25000" dirty="0" err="1" smtClean="0"/>
              <a:t>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160" y="3585853"/>
            <a:ext cx="3510428" cy="277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52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ARIMA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Of course we would like to forecast, let us turn to ARIMA</a:t>
            </a:r>
          </a:p>
          <a:p>
            <a:pPr lvl="1"/>
            <a:r>
              <a:rPr lang="en-US" dirty="0" smtClean="0"/>
              <a:t>Assume a measurement at time point </a:t>
            </a:r>
            <a:r>
              <a:rPr lang="en-US" i="1" dirty="0" smtClean="0"/>
              <a:t>t</a:t>
            </a:r>
            <a:r>
              <a:rPr lang="en-US" dirty="0" smtClean="0"/>
              <a:t> is generated by a probability distribution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t</a:t>
            </a:r>
            <a:endParaRPr lang="en-US" i="1" baseline="-25000" dirty="0" smtClean="0"/>
          </a:p>
          <a:p>
            <a:pPr lvl="1"/>
            <a:r>
              <a:rPr lang="en-US" dirty="0" smtClean="0"/>
              <a:t>The expected mean is:</a:t>
            </a:r>
          </a:p>
          <a:p>
            <a:pPr lvl="1"/>
            <a:r>
              <a:rPr lang="en-US" dirty="0" smtClean="0"/>
              <a:t>The auto-covariance function is: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A series is stationary when the mean is constant and when the auto-covariance only depends on the time difference </a:t>
            </a:r>
            <a:r>
              <a:rPr lang="en-US" dirty="0" err="1" smtClean="0"/>
              <a:t>λ</a:t>
            </a:r>
            <a:r>
              <a:rPr lang="en-US" dirty="0" smtClean="0"/>
              <a:t> = </a:t>
            </a:r>
            <a:r>
              <a:rPr lang="en-US" i="1" dirty="0" smtClean="0"/>
              <a:t>t</a:t>
            </a:r>
            <a:r>
              <a:rPr lang="en-US" i="1" baseline="-25000" dirty="0" smtClean="0"/>
              <a:t>2</a:t>
            </a:r>
            <a:r>
              <a:rPr lang="en-US" i="1" dirty="0" smtClean="0"/>
              <a:t> </a:t>
            </a:r>
            <a:r>
              <a:rPr lang="mr-IN" i="1" dirty="0" smtClean="0"/>
              <a:t>–</a:t>
            </a:r>
            <a:r>
              <a:rPr lang="en-US" i="1" dirty="0" smtClean="0"/>
              <a:t> t</a:t>
            </a:r>
            <a:r>
              <a:rPr lang="en-US" i="1" baseline="-25000" dirty="0" smtClean="0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917" y="3381188"/>
            <a:ext cx="1645024" cy="5805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267" y="4372133"/>
            <a:ext cx="4069616" cy="48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55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ARIMA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3497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We assume that the probability distribution at time point </a:t>
            </a:r>
            <a:r>
              <a:rPr lang="en-US" i="1" dirty="0" smtClean="0"/>
              <a:t>t </a:t>
            </a:r>
            <a:r>
              <a:rPr lang="en-US" dirty="0" smtClean="0"/>
              <a:t>is regressed on its own lagged values (</a:t>
            </a:r>
            <a:r>
              <a:rPr lang="en-US" i="1" dirty="0" smtClean="0"/>
              <a:t>p </a:t>
            </a:r>
            <a:r>
              <a:rPr lang="en-US" dirty="0" smtClean="0"/>
              <a:t>past measurements to be precise)</a:t>
            </a:r>
            <a:endParaRPr lang="en-US" dirty="0"/>
          </a:p>
          <a:p>
            <a:r>
              <a:rPr lang="en-US" dirty="0" err="1" smtClean="0"/>
              <a:t>W</a:t>
            </a:r>
            <a:r>
              <a:rPr lang="en-US" baseline="-25000" dirty="0" err="1" smtClean="0"/>
              <a:t>t</a:t>
            </a:r>
            <a:r>
              <a:rPr lang="en-US" dirty="0" smtClean="0"/>
              <a:t> is the noise we encounter. We can account for the noise by a moving average component (with </a:t>
            </a:r>
            <a:r>
              <a:rPr lang="en-US" i="1" dirty="0" smtClean="0"/>
              <a:t>q </a:t>
            </a:r>
            <a:r>
              <a:rPr lang="en-US" dirty="0" smtClean="0"/>
              <a:t>past values)</a:t>
            </a:r>
          </a:p>
          <a:p>
            <a:r>
              <a:rPr lang="en-US" dirty="0" smtClean="0"/>
              <a:t>Overall the model becomes: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12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35" y="4844676"/>
            <a:ext cx="6817900" cy="48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193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ARIMA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 addition, we consider differencing with an order </a:t>
            </a:r>
            <a:r>
              <a:rPr lang="en-US" i="1" dirty="0" smtClean="0"/>
              <a:t>d </a:t>
            </a:r>
          </a:p>
          <a:p>
            <a:r>
              <a:rPr lang="en-US" dirty="0" smtClean="0"/>
              <a:t>So how do we find the values for p, q, and d?</a:t>
            </a:r>
          </a:p>
          <a:p>
            <a:pPr lvl="1"/>
            <a:r>
              <a:rPr lang="en-US" dirty="0" smtClean="0"/>
              <a:t>For p we can look at the correlation between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t</a:t>
            </a:r>
            <a:r>
              <a:rPr lang="en-US" dirty="0" smtClean="0"/>
              <a:t> and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t</a:t>
            </a:r>
            <a:r>
              <a:rPr lang="en-US" baseline="-25000" dirty="0" smtClean="0"/>
              <a:t>-p </a:t>
            </a:r>
            <a:r>
              <a:rPr lang="en-US" dirty="0" smtClean="0"/>
              <a:t>(Partial Autocorrelation Function)</a:t>
            </a:r>
          </a:p>
          <a:p>
            <a:pPr lvl="1"/>
            <a:r>
              <a:rPr lang="en-US" dirty="0" smtClean="0"/>
              <a:t>We can do a grid search over the other parameters and determine the goodness of fit (e.g. using the </a:t>
            </a:r>
            <a:r>
              <a:rPr lang="en-US" dirty="0" err="1" smtClean="0"/>
              <a:t>Akaike</a:t>
            </a:r>
            <a:r>
              <a:rPr lang="en-US" dirty="0" smtClean="0"/>
              <a:t> Information Criterion)</a:t>
            </a:r>
          </a:p>
          <a:p>
            <a:r>
              <a:rPr lang="en-US" dirty="0" smtClean="0"/>
              <a:t>And how about the other parameters?</a:t>
            </a:r>
          </a:p>
          <a:p>
            <a:pPr lvl="1"/>
            <a:r>
              <a:rPr lang="en-US" dirty="0" smtClean="0"/>
              <a:t>We use our data, e.g. for autoregressive component: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13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393" y="5738758"/>
            <a:ext cx="3816724" cy="79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128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ARIMA - example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One step ahead prediction (p=3, q=2)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913" y="2188134"/>
            <a:ext cx="6008579" cy="457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019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ARIMA - example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Multiple steps ahead prediction (p=3, q=2)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913" y="2209800"/>
            <a:ext cx="5845064" cy="455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14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ARIMA - example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Seasonality decomposition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500" y="2385169"/>
            <a:ext cx="7305059" cy="387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865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ARIMA - example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Multiple steps ahead prediction with seasonality (p=3, q=2)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622" y="2685676"/>
            <a:ext cx="5111377" cy="403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93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networks with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Variant of neural networks that take time component into account explicitly</a:t>
            </a:r>
          </a:p>
          <a:p>
            <a:r>
              <a:rPr lang="en-US" dirty="0" smtClean="0"/>
              <a:t>Let us consider the simplest variant first: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017" y="3154825"/>
            <a:ext cx="4908924" cy="337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50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Recurrent neural networks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Not very different from our previous neural networks, but cycles make training tricky</a:t>
            </a:r>
          </a:p>
          <a:p>
            <a:pPr lvl="1"/>
            <a:r>
              <a:rPr lang="en-US" dirty="0" smtClean="0"/>
              <a:t>How do we handle this?</a:t>
            </a:r>
          </a:p>
          <a:p>
            <a:pPr lvl="1"/>
            <a:r>
              <a:rPr lang="en-US" dirty="0" smtClean="0"/>
              <a:t>We unfold the network, and apply back propagation again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082" y="4235075"/>
            <a:ext cx="7505624" cy="148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246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Recurrent neural networks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How does this work mathematically?</a:t>
            </a:r>
          </a:p>
          <a:p>
            <a:pPr lvl="1"/>
            <a:r>
              <a:rPr lang="en-US" dirty="0" smtClean="0"/>
              <a:t>Update of regular connections remains the same: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For recurrent connections we take: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453" y="2985991"/>
            <a:ext cx="6602853" cy="16158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266" y="5122360"/>
            <a:ext cx="4046431" cy="12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344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Echo state networks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Training of RNN’s is difficult</a:t>
            </a:r>
          </a:p>
          <a:p>
            <a:r>
              <a:rPr lang="en-US" dirty="0" smtClean="0"/>
              <a:t>Echo state networks try to tackle this problem</a:t>
            </a:r>
          </a:p>
          <a:p>
            <a:r>
              <a:rPr lang="en-US" dirty="0" smtClean="0"/>
              <a:t>Have a reservoir of randomly collected neurons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693" y="3791808"/>
            <a:ext cx="5128968" cy="27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93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Echo state networks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We have several matrices of weights: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W</a:t>
            </a:r>
            <a:r>
              <a:rPr lang="en-US" b="1" baseline="30000" dirty="0" smtClean="0"/>
              <a:t>in</a:t>
            </a:r>
            <a:r>
              <a:rPr lang="en-US" dirty="0" smtClean="0"/>
              <a:t> and </a:t>
            </a:r>
            <a:r>
              <a:rPr lang="en-US" b="1" dirty="0" smtClean="0"/>
              <a:t>W</a:t>
            </a:r>
            <a:r>
              <a:rPr lang="en-US" dirty="0" smtClean="0"/>
              <a:t> are randomly set and fixed, we only learn </a:t>
            </a:r>
            <a:r>
              <a:rPr lang="en-US" b="1" dirty="0" err="1" smtClean="0"/>
              <a:t>W</a:t>
            </a:r>
            <a:r>
              <a:rPr lang="en-US" b="1" baseline="30000" dirty="0" err="1" smtClean="0"/>
              <a:t>out</a:t>
            </a:r>
            <a:endParaRPr lang="en-US" b="1" baseline="30000" dirty="0" smtClean="0"/>
          </a:p>
          <a:p>
            <a:r>
              <a:rPr lang="en-US" dirty="0" smtClean="0"/>
              <a:t>We compute the output as follows: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69" y="2200087"/>
            <a:ext cx="7237207" cy="11168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069" y="5035923"/>
            <a:ext cx="2669182" cy="84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98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Echo state networks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And we simply learn a </a:t>
            </a:r>
            <a:r>
              <a:rPr lang="en-US" dirty="0" err="1" smtClean="0"/>
              <a:t>W</a:t>
            </a:r>
            <a:r>
              <a:rPr lang="en-US" baseline="30000" dirty="0" err="1" smtClean="0"/>
              <a:t>out</a:t>
            </a:r>
            <a:r>
              <a:rPr lang="en-US" baseline="30000" dirty="0" smtClean="0"/>
              <a:t> </a:t>
            </a:r>
            <a:r>
              <a:rPr lang="en-US" dirty="0" smtClean="0"/>
              <a:t>that minimizes the difference between the actual and predicted y</a:t>
            </a:r>
          </a:p>
          <a:p>
            <a:r>
              <a:rPr lang="en-US" dirty="0" smtClean="0"/>
              <a:t>How should we create the random reservoir?</a:t>
            </a:r>
          </a:p>
          <a:p>
            <a:pPr lvl="1"/>
            <a:r>
              <a:rPr lang="en-US" dirty="0" smtClean="0"/>
              <a:t>It should satisfy the echo state property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864" y="4893234"/>
            <a:ext cx="6825245" cy="79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86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Echo state networks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And how do we establish this?</a:t>
            </a:r>
          </a:p>
          <a:p>
            <a:pPr lvl="1"/>
            <a:r>
              <a:rPr lang="en-US" dirty="0" smtClean="0"/>
              <a:t>Follow this procedure: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106" y="3002429"/>
            <a:ext cx="7422560" cy="188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146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Dynamical Systems Models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The final type of temporal model we will focus on are dynamical systems models</a:t>
            </a:r>
          </a:p>
          <a:p>
            <a:r>
              <a:rPr lang="en-US" dirty="0" smtClean="0"/>
              <a:t>Express differential equations between attributes and targets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613" y="3857065"/>
            <a:ext cx="1711152" cy="221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95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Dynamical Systems Models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Equations are based on domain knowledge (e.g. scientific papers)</a:t>
            </a:r>
          </a:p>
          <a:p>
            <a:r>
              <a:rPr lang="en-US" dirty="0" smtClean="0"/>
              <a:t>Models do contain parameters that can be tuned</a:t>
            </a:r>
          </a:p>
          <a:p>
            <a:pPr lvl="1"/>
            <a:r>
              <a:rPr lang="en-US" dirty="0" smtClean="0"/>
              <a:t>that is where the machine learning will come into play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612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Dynamical Systems Models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Let us consider an example model</a:t>
            </a:r>
          </a:p>
          <a:p>
            <a:pPr lvl="1"/>
            <a:r>
              <a:rPr lang="en-US" dirty="0" smtClean="0"/>
              <a:t>model the relationship between activity and mood (think of the example of Bruce)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54" y="3102534"/>
            <a:ext cx="6204975" cy="28783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0451" y="3668805"/>
            <a:ext cx="2095918" cy="17249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97824" y="4362824"/>
            <a:ext cx="60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639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 optimization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How important are the parameters?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565" y="2321111"/>
            <a:ext cx="7941234" cy="375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42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 optimization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6021"/>
          </a:xfrm>
        </p:spPr>
        <p:txBody>
          <a:bodyPr>
            <a:normAutofit/>
          </a:bodyPr>
          <a:lstStyle/>
          <a:p>
            <a:r>
              <a:rPr lang="en-US" dirty="0" smtClean="0"/>
              <a:t>How do we find appropriate parameter settings?</a:t>
            </a:r>
          </a:p>
          <a:p>
            <a:pPr lvl="1"/>
            <a:r>
              <a:rPr lang="en-US" dirty="0" smtClean="0"/>
              <a:t>Manual tweaking requires a lot of labor</a:t>
            </a:r>
          </a:p>
          <a:p>
            <a:pPr lvl="1"/>
            <a:r>
              <a:rPr lang="en-US" dirty="0" smtClean="0"/>
              <a:t>We have data available that allows us to find “the best” parameter values using machine learning</a:t>
            </a:r>
          </a:p>
          <a:p>
            <a:pPr lvl="1"/>
            <a:r>
              <a:rPr lang="en-US" dirty="0" smtClean="0"/>
              <a:t>Assume </a:t>
            </a:r>
            <a:r>
              <a:rPr lang="en-US" dirty="0" err="1" smtClean="0"/>
              <a:t>λ</a:t>
            </a:r>
            <a:r>
              <a:rPr lang="en-US" dirty="0" smtClean="0"/>
              <a:t> is a vector of parameter values, then the error we see 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947" y="5347257"/>
            <a:ext cx="7217440" cy="69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686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Simulated Annealing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Let us first focus on a very simple algorithm: simulated annealing</a:t>
            </a:r>
          </a:p>
          <a:p>
            <a:pPr lvl="1"/>
            <a:r>
              <a:rPr lang="en-US" dirty="0" smtClean="0"/>
              <a:t>We randomly move in our parameter space</a:t>
            </a:r>
          </a:p>
          <a:p>
            <a:pPr lvl="2"/>
            <a:r>
              <a:rPr lang="en-US" dirty="0" smtClean="0"/>
              <a:t>so we randomly select values for our parameters</a:t>
            </a:r>
          </a:p>
          <a:p>
            <a:pPr lvl="1"/>
            <a:r>
              <a:rPr lang="en-US" dirty="0" smtClean="0"/>
              <a:t>Is that all?</a:t>
            </a:r>
          </a:p>
          <a:p>
            <a:pPr lvl="2"/>
            <a:r>
              <a:rPr lang="en-US" dirty="0" smtClean="0"/>
              <a:t>Nope, we assume a </a:t>
            </a:r>
            <a:r>
              <a:rPr lang="en-US" i="1" dirty="0" smtClean="0"/>
              <a:t>temperature</a:t>
            </a:r>
            <a:r>
              <a:rPr lang="en-US" dirty="0" smtClean="0"/>
              <a:t> of our process, and a maximum number of iterations (</a:t>
            </a:r>
            <a:r>
              <a:rPr lang="en-US" i="1" dirty="0" err="1" smtClean="0"/>
              <a:t>k</a:t>
            </a:r>
            <a:r>
              <a:rPr lang="en-US" i="1" baseline="-25000" dirty="0" err="1" smtClean="0"/>
              <a:t>max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We accept parameter vectors that are better</a:t>
            </a:r>
          </a:p>
          <a:p>
            <a:pPr lvl="2"/>
            <a:r>
              <a:rPr lang="en-US" dirty="0" smtClean="0"/>
              <a:t>Depending on the temperature we can also accept parameter vectors that are worse (exploration)</a:t>
            </a:r>
          </a:p>
          <a:p>
            <a:pPr lvl="2"/>
            <a:r>
              <a:rPr lang="en-US" dirty="0" smtClean="0"/>
              <a:t>The closer we get to the end (the lower the temperature), the lower the probability of accepting vectors with worse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429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Simulated Annealing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31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694" y="1497853"/>
            <a:ext cx="8054525" cy="407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728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Algorithms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Second option is to optimize the parameters using genetic algorithms</a:t>
            </a:r>
          </a:p>
          <a:p>
            <a:r>
              <a:rPr lang="en-US" dirty="0" smtClean="0"/>
              <a:t>We consider the simple GA</a:t>
            </a:r>
          </a:p>
          <a:p>
            <a:r>
              <a:rPr lang="en-US" dirty="0" smtClean="0"/>
              <a:t>We encode our parameter values as bits (genotype), these are individuals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We create a whole population of these individuals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151" y="3990596"/>
            <a:ext cx="2989855" cy="113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370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Algorithms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From the population, we select parents for a mating pool</a:t>
            </a:r>
          </a:p>
          <a:p>
            <a:r>
              <a:rPr lang="en-US" dirty="0" smtClean="0"/>
              <a:t>We perform crossover and mutation</a:t>
            </a:r>
          </a:p>
          <a:p>
            <a:r>
              <a:rPr lang="en-US" dirty="0" smtClean="0"/>
              <a:t>We select a new population for the next generation</a:t>
            </a:r>
          </a:p>
          <a:p>
            <a:r>
              <a:rPr lang="en-US" dirty="0" smtClean="0"/>
              <a:t>We continue this for a number of generations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70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Algorithms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26165"/>
            <a:ext cx="8008436" cy="273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291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Algorithms (4)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35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29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Selection of individuals is done by a roulette wheel: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Crossover is straightforward (if we apply it to the parents), select a crossover point: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Mutation </a:t>
            </a:r>
            <a:r>
              <a:rPr lang="en-US" dirty="0"/>
              <a:t>is done per bit, with a probability </a:t>
            </a:r>
            <a:r>
              <a:rPr lang="en-US" dirty="0" smtClean="0"/>
              <a:t>p</a:t>
            </a:r>
            <a:r>
              <a:rPr lang="en-US" baseline="-25000" dirty="0" smtClean="0"/>
              <a:t>m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163" y="2210083"/>
            <a:ext cx="2651957" cy="11231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162" y="4182842"/>
            <a:ext cx="2181627" cy="177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18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Multi-Criteria Optimization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29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What if we have multiple targets?</a:t>
            </a:r>
          </a:p>
          <a:p>
            <a:r>
              <a:rPr lang="en-US" dirty="0" smtClean="0"/>
              <a:t>We could just take the average error over all targets (in fact, we have done so)</a:t>
            </a:r>
          </a:p>
          <a:p>
            <a:r>
              <a:rPr lang="en-US" dirty="0" smtClean="0"/>
              <a:t>We might however be interested in the trade-off between different targets</a:t>
            </a:r>
          </a:p>
          <a:p>
            <a:r>
              <a:rPr lang="en-US" dirty="0" smtClean="0"/>
              <a:t>This is then a multi-criteria optimization problem</a:t>
            </a:r>
          </a:p>
          <a:p>
            <a:r>
              <a:rPr lang="en-US" dirty="0" smtClean="0"/>
              <a:t>We call a dynamical systems model with certain parameter values </a:t>
            </a:r>
            <a:r>
              <a:rPr lang="en-US" dirty="0" err="1" smtClean="0"/>
              <a:t>λ</a:t>
            </a:r>
            <a:r>
              <a:rPr lang="en-US" dirty="0" smtClean="0"/>
              <a:t> a </a:t>
            </a:r>
            <a:r>
              <a:rPr lang="en-US" i="1" dirty="0" smtClean="0"/>
              <a:t>model instance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58197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Pareto efficiency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943" y="1794985"/>
            <a:ext cx="6043809" cy="456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963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Pareto efficiency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38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294"/>
          </a:xfrm>
        </p:spPr>
        <p:txBody>
          <a:bodyPr>
            <a:normAutofit/>
          </a:bodyPr>
          <a:lstStyle/>
          <a:p>
            <a:r>
              <a:rPr lang="en-US" dirty="0" smtClean="0"/>
              <a:t>We assume an error function per target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We want to look for non-dominated instances</a:t>
            </a:r>
          </a:p>
          <a:p>
            <a:endParaRPr lang="en-US" i="1" dirty="0"/>
          </a:p>
          <a:p>
            <a:endParaRPr lang="en-US" sz="2000" i="1" dirty="0" smtClean="0"/>
          </a:p>
          <a:p>
            <a:r>
              <a:rPr lang="en-US" dirty="0" smtClean="0"/>
              <a:t>Formally: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440" y="2165525"/>
            <a:ext cx="3404885" cy="744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440" y="3899254"/>
            <a:ext cx="7622750" cy="9301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439" y="5209826"/>
            <a:ext cx="5265625" cy="104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73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NSGA-II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39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294"/>
          </a:xfrm>
        </p:spPr>
        <p:txBody>
          <a:bodyPr>
            <a:normAutofit/>
          </a:bodyPr>
          <a:lstStyle/>
          <a:p>
            <a:r>
              <a:rPr lang="en-US" dirty="0" smtClean="0"/>
              <a:t>The NSGA-II algorithm can find these non-dominated model instances</a:t>
            </a:r>
          </a:p>
          <a:p>
            <a:r>
              <a:rPr lang="en-US" dirty="0" smtClean="0"/>
              <a:t>NSGA = Non-Dominated Sorting Genetic Algorithm </a:t>
            </a:r>
          </a:p>
          <a:p>
            <a:r>
              <a:rPr lang="en-US" dirty="0" smtClean="0"/>
              <a:t>It has a population of solutions (like the simple GA)</a:t>
            </a:r>
          </a:p>
          <a:p>
            <a:r>
              <a:rPr lang="en-US" dirty="0" smtClean="0"/>
              <a:t>We create fronts from the populatio</a:t>
            </a:r>
            <a:r>
              <a:rPr lang="en-US" dirty="0"/>
              <a:t>n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917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NSGA-II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40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365" y="1420484"/>
            <a:ext cx="7162460" cy="468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080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NSGA-II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41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294"/>
          </a:xfrm>
        </p:spPr>
        <p:txBody>
          <a:bodyPr>
            <a:normAutofit/>
          </a:bodyPr>
          <a:lstStyle/>
          <a:p>
            <a:r>
              <a:rPr lang="en-US" dirty="0" smtClean="0"/>
              <a:t>We would like to get a nice spread of solutions across the Pareto Front</a:t>
            </a:r>
          </a:p>
          <a:p>
            <a:r>
              <a:rPr lang="en-US" dirty="0" smtClean="0"/>
              <a:t>We compute the distance of points to other points in the front and sort the points based in this distance (highest distance first)</a:t>
            </a:r>
          </a:p>
          <a:p>
            <a:r>
              <a:rPr lang="en-US" dirty="0" smtClean="0"/>
              <a:t>Points on the boundary are set to infinite distance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132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NSGA-II (4)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12" y="1502004"/>
            <a:ext cx="7599764" cy="404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43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294"/>
          </a:xfrm>
        </p:spPr>
        <p:txBody>
          <a:bodyPr>
            <a:normAutofit/>
          </a:bodyPr>
          <a:lstStyle/>
          <a:p>
            <a:r>
              <a:rPr lang="en-US" dirty="0" smtClean="0"/>
              <a:t>Let us move to the </a:t>
            </a:r>
            <a:r>
              <a:rPr lang="en-US" dirty="0" err="1" smtClean="0"/>
              <a:t>CrowdSignals</a:t>
            </a:r>
            <a:r>
              <a:rPr lang="en-US" dirty="0" smtClean="0"/>
              <a:t> again</a:t>
            </a:r>
          </a:p>
          <a:p>
            <a:r>
              <a:rPr lang="en-US" dirty="0" smtClean="0"/>
              <a:t>Recall from last time: how did we tune the parameters?</a:t>
            </a:r>
          </a:p>
          <a:p>
            <a:pPr lvl="1"/>
            <a:r>
              <a:rPr lang="en-US" dirty="0" smtClean="0"/>
              <a:t>Cross validation</a:t>
            </a:r>
          </a:p>
          <a:p>
            <a:pPr lvl="1"/>
            <a:r>
              <a:rPr lang="en-US" dirty="0" smtClean="0"/>
              <a:t>Does that make sense now?</a:t>
            </a:r>
          </a:p>
          <a:p>
            <a:pPr lvl="1"/>
            <a:r>
              <a:rPr lang="en-US" dirty="0" smtClean="0"/>
              <a:t>Nope it does not</a:t>
            </a:r>
            <a:r>
              <a:rPr lang="mr-IN" dirty="0" smtClean="0"/>
              <a:t>…</a:t>
            </a:r>
            <a:r>
              <a:rPr lang="en-US" dirty="0" smtClean="0"/>
              <a:t>..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780" y="4771348"/>
            <a:ext cx="6477824" cy="111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82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Algorithms used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44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294"/>
          </a:xfrm>
        </p:spPr>
        <p:txBody>
          <a:bodyPr>
            <a:normAutofit/>
          </a:bodyPr>
          <a:lstStyle/>
          <a:p>
            <a:r>
              <a:rPr lang="en-US" dirty="0" smtClean="0"/>
              <a:t>What techniques do we use?</a:t>
            </a:r>
          </a:p>
          <a:p>
            <a:pPr lvl="1"/>
            <a:r>
              <a:rPr lang="en-US" dirty="0" smtClean="0"/>
              <a:t>Note: normalize values to [0,1] and [-0.9,0.9]/[0.1, 0.9]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360" y="3073608"/>
            <a:ext cx="6989474" cy="341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004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series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45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294"/>
          </a:xfrm>
        </p:spPr>
        <p:txBody>
          <a:bodyPr>
            <a:normAutofit/>
          </a:bodyPr>
          <a:lstStyle/>
          <a:p>
            <a:r>
              <a:rPr lang="en-US" dirty="0" smtClean="0"/>
              <a:t>Autocorrelations we observe: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Stationary time series (Dickey-Fuller test)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171" y="2400300"/>
            <a:ext cx="4208393" cy="324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319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294"/>
          </a:xfrm>
        </p:spPr>
        <p:txBody>
          <a:bodyPr>
            <a:normAutofit/>
          </a:bodyPr>
          <a:lstStyle/>
          <a:p>
            <a:r>
              <a:rPr lang="en-US" dirty="0" smtClean="0"/>
              <a:t>Results: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379" y="2222499"/>
            <a:ext cx="6498480" cy="405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570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47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294"/>
          </a:xfrm>
        </p:spPr>
        <p:txBody>
          <a:bodyPr>
            <a:normAutofit/>
          </a:bodyPr>
          <a:lstStyle/>
          <a:p>
            <a:r>
              <a:rPr lang="en-US" dirty="0" smtClean="0"/>
              <a:t>Time series: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658" y="2152401"/>
            <a:ext cx="7214307" cy="430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434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48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294"/>
          </a:xfrm>
        </p:spPr>
        <p:txBody>
          <a:bodyPr>
            <a:normAutofit/>
          </a:bodyPr>
          <a:lstStyle/>
          <a:p>
            <a:r>
              <a:rPr lang="en-US" dirty="0" smtClean="0"/>
              <a:t>Time series feature importance: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105" y="2141759"/>
            <a:ext cx="2685111" cy="426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102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(4)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49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294"/>
          </a:xfrm>
        </p:spPr>
        <p:txBody>
          <a:bodyPr>
            <a:normAutofit/>
          </a:bodyPr>
          <a:lstStyle/>
          <a:p>
            <a:r>
              <a:rPr lang="en-US" dirty="0" smtClean="0"/>
              <a:t>Recurrent Neural Network: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2362200"/>
            <a:ext cx="6571910" cy="398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53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(5)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50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294"/>
          </a:xfrm>
        </p:spPr>
        <p:txBody>
          <a:bodyPr>
            <a:normAutofit/>
          </a:bodyPr>
          <a:lstStyle/>
          <a:p>
            <a:r>
              <a:rPr lang="en-US" dirty="0" smtClean="0"/>
              <a:t>Echo State Network: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046" y="2218881"/>
            <a:ext cx="6932109" cy="389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02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9391</TotalTime>
  <Words>1641</Words>
  <Application>Microsoft Macintosh PowerPoint</Application>
  <PresentationFormat>On-screen Show (4:3)</PresentationFormat>
  <Paragraphs>276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Machine Learning for the Quantified Self</vt:lpstr>
      <vt:lpstr>Overview</vt:lpstr>
      <vt:lpstr>Time Series</vt:lpstr>
      <vt:lpstr>Stationarity (1)</vt:lpstr>
      <vt:lpstr>Stationarity (2)</vt:lpstr>
      <vt:lpstr>Filtering and smoothing (1)</vt:lpstr>
      <vt:lpstr>Filtering and smoothing (2)</vt:lpstr>
      <vt:lpstr>Filtering and smoothing (3)</vt:lpstr>
      <vt:lpstr>Filtering and smoothing (4)</vt:lpstr>
      <vt:lpstr>Filtering and smoothing (5)</vt:lpstr>
      <vt:lpstr>ARIMA (1)</vt:lpstr>
      <vt:lpstr>ARIMA (2)</vt:lpstr>
      <vt:lpstr>ARIMA (3)</vt:lpstr>
      <vt:lpstr>ARIMA - example (1)</vt:lpstr>
      <vt:lpstr>ARIMA - example (2)</vt:lpstr>
      <vt:lpstr>ARIMA - example (3)</vt:lpstr>
      <vt:lpstr>ARIMA - example (4)</vt:lpstr>
      <vt:lpstr>Neural networks with time</vt:lpstr>
      <vt:lpstr>Recurrent neural networks (1)</vt:lpstr>
      <vt:lpstr>Recurrent neural networks (2)</vt:lpstr>
      <vt:lpstr>Echo state networks (1)</vt:lpstr>
      <vt:lpstr>Echo state networks (2)</vt:lpstr>
      <vt:lpstr>Echo state networks (3)</vt:lpstr>
      <vt:lpstr>Echo state networks (4)</vt:lpstr>
      <vt:lpstr>Dynamical Systems Models (1)</vt:lpstr>
      <vt:lpstr>Dynamical Systems Models (2)</vt:lpstr>
      <vt:lpstr>Dynamical Systems Models (3)</vt:lpstr>
      <vt:lpstr>Parameter optimization (1)</vt:lpstr>
      <vt:lpstr>Parameter optimization (2)</vt:lpstr>
      <vt:lpstr>Simulated Annealing (1)</vt:lpstr>
      <vt:lpstr>Simulated Annealing (2)</vt:lpstr>
      <vt:lpstr>Genetic Algorithms (1)</vt:lpstr>
      <vt:lpstr>Genetic Algorithms (2)</vt:lpstr>
      <vt:lpstr>Genetic Algorithms (3)</vt:lpstr>
      <vt:lpstr>Genetic Algorithms (4)</vt:lpstr>
      <vt:lpstr>Multi-Criteria Optimization</vt:lpstr>
      <vt:lpstr>Pareto efficiency (1)</vt:lpstr>
      <vt:lpstr>Pareto efficiency (2)</vt:lpstr>
      <vt:lpstr>NSGA-II (1)</vt:lpstr>
      <vt:lpstr>NSGA-II (2)</vt:lpstr>
      <vt:lpstr>NSGA-II (3)</vt:lpstr>
      <vt:lpstr>NSGA-II (4)</vt:lpstr>
      <vt:lpstr>Case study</vt:lpstr>
      <vt:lpstr>Algorithms used</vt:lpstr>
      <vt:lpstr>Time series</vt:lpstr>
      <vt:lpstr>Results (1)</vt:lpstr>
      <vt:lpstr>Results (2)</vt:lpstr>
      <vt:lpstr>Results (3)</vt:lpstr>
      <vt:lpstr>Results (4)</vt:lpstr>
      <vt:lpstr>Results (5)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Jacqueline Heinerman</dc:creator>
  <cp:lastModifiedBy>Mark Hoogendoorn</cp:lastModifiedBy>
  <cp:revision>248</cp:revision>
  <dcterms:created xsi:type="dcterms:W3CDTF">2014-06-23T06:50:30Z</dcterms:created>
  <dcterms:modified xsi:type="dcterms:W3CDTF">2017-09-03T14:46:21Z</dcterms:modified>
</cp:coreProperties>
</file>