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96" r:id="rId4"/>
    <p:sldId id="346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0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Lecture </a:t>
            </a:r>
            <a:r>
              <a:rPr lang="en-US" b="1" dirty="0"/>
              <a:t>7</a:t>
            </a:r>
            <a:endParaRPr lang="en-US" b="1" dirty="0" smtClean="0"/>
          </a:p>
          <a:p>
            <a:pPr algn="l"/>
            <a:r>
              <a:rPr lang="en-US" b="1" dirty="0" smtClean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have been talking data and making predictions</a:t>
            </a:r>
          </a:p>
          <a:p>
            <a:r>
              <a:rPr lang="en-US" dirty="0" smtClean="0"/>
              <a:t>What if we want to influence the user?</a:t>
            </a:r>
          </a:p>
          <a:p>
            <a:r>
              <a:rPr lang="en-US" dirty="0" smtClean="0"/>
              <a:t>What intervention/action should we select?</a:t>
            </a:r>
          </a:p>
          <a:p>
            <a:r>
              <a:rPr lang="en-US" dirty="0" smtClean="0"/>
              <a:t>We can use reinforcement learning to figure this out</a:t>
            </a:r>
          </a:p>
          <a:p>
            <a:pPr lvl="1"/>
            <a:r>
              <a:rPr lang="en-US" dirty="0" smtClean="0"/>
              <a:t>Note: not widespread in terms of applications for the quantified self yet</a:t>
            </a:r>
          </a:p>
          <a:p>
            <a:pPr lvl="1"/>
            <a:r>
              <a:rPr lang="en-US" dirty="0" smtClean="0"/>
              <a:t>We discuss the basics, but many improvements have been made over the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Basics of Reinforcement Learning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assume two actors: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user</a:t>
            </a:r>
            <a:r>
              <a:rPr lang="en-US" dirty="0" smtClean="0"/>
              <a:t> (mostly called the </a:t>
            </a:r>
            <a:r>
              <a:rPr lang="en-US" i="1" dirty="0" smtClean="0"/>
              <a:t>environment</a:t>
            </a:r>
            <a:r>
              <a:rPr lang="en-US" dirty="0" smtClean="0"/>
              <a:t> in RL) </a:t>
            </a:r>
            <a:r>
              <a:rPr lang="mr-IN" dirty="0" smtClean="0"/>
              <a:t>–</a:t>
            </a:r>
            <a:r>
              <a:rPr lang="en-US" dirty="0" smtClean="0"/>
              <a:t> the quantified </a:t>
            </a:r>
            <a:r>
              <a:rPr lang="en-US" dirty="0" err="1" smtClean="0"/>
              <a:t>selfs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agent</a:t>
            </a:r>
            <a:r>
              <a:rPr lang="en-US" dirty="0" smtClean="0"/>
              <a:t> providing the support </a:t>
            </a:r>
            <a:r>
              <a:rPr lang="mr-IN" dirty="0" smtClean="0"/>
              <a:t>–</a:t>
            </a:r>
            <a:r>
              <a:rPr lang="en-US" dirty="0" smtClean="0"/>
              <a:t> the software entity we are aiming to create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agent </a:t>
            </a:r>
            <a:r>
              <a:rPr lang="en-US" dirty="0" smtClean="0"/>
              <a:t>can observe the state of the user at time point </a:t>
            </a:r>
            <a:r>
              <a:rPr lang="en-US" i="1" dirty="0" smtClean="0"/>
              <a:t>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We derive an action to perform based on this: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We obtain a reward: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075" y="4231401"/>
            <a:ext cx="892152" cy="4282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204" y="5171948"/>
            <a:ext cx="1516456" cy="448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799" y="5682712"/>
            <a:ext cx="655586" cy="43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16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Basics of Reinforcement Learning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loop: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531" y="2006599"/>
            <a:ext cx="6250006" cy="418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25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Basics of Reinforcement Learning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do not strive for immediate reward only, but rewards we accumulate in the future, called the </a:t>
            </a:r>
            <a:r>
              <a:rPr lang="en-US" i="1" dirty="0" smtClean="0"/>
              <a:t>value function</a:t>
            </a:r>
          </a:p>
          <a:p>
            <a:r>
              <a:rPr lang="en-US" dirty="0" smtClean="0"/>
              <a:t>A </a:t>
            </a:r>
            <a:r>
              <a:rPr lang="en-US" i="1" dirty="0" smtClean="0"/>
              <a:t>policy</a:t>
            </a:r>
            <a:r>
              <a:rPr lang="en-US" dirty="0" smtClean="0"/>
              <a:t> maps a state to an action (when to do what)</a:t>
            </a:r>
          </a:p>
          <a:p>
            <a:r>
              <a:rPr lang="en-US" dirty="0" smtClean="0"/>
              <a:t>We should balance </a:t>
            </a:r>
            <a:r>
              <a:rPr lang="en-US" i="1" dirty="0" smtClean="0"/>
              <a:t>exploration</a:t>
            </a:r>
            <a:r>
              <a:rPr lang="en-US" dirty="0" smtClean="0"/>
              <a:t> and </a:t>
            </a:r>
            <a:r>
              <a:rPr lang="en-US" i="1" dirty="0" smtClean="0"/>
              <a:t>exploitation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1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Basics of Reinforcement Learning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define the G (value function) better:</a:t>
            </a:r>
          </a:p>
          <a:p>
            <a:endParaRPr lang="en-US" i="1" dirty="0"/>
          </a:p>
          <a:p>
            <a:endParaRPr lang="en-US" i="1" dirty="0" smtClean="0"/>
          </a:p>
          <a:p>
            <a:pPr lvl="1"/>
            <a:r>
              <a:rPr lang="en-US" dirty="0" err="1" smtClean="0"/>
              <a:t>γ</a:t>
            </a:r>
            <a:r>
              <a:rPr lang="en-US" dirty="0" smtClean="0"/>
              <a:t> is the discount factor</a:t>
            </a:r>
          </a:p>
          <a:p>
            <a:pPr lvl="1"/>
            <a:r>
              <a:rPr lang="en-US" dirty="0" smtClean="0"/>
              <a:t>T is the end time we consider (could be ∞)</a:t>
            </a:r>
          </a:p>
          <a:p>
            <a:r>
              <a:rPr lang="en-US" dirty="0" smtClean="0"/>
              <a:t>The Markov Properly underlies many of the algorithms we consider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38" y="2243926"/>
            <a:ext cx="5459272" cy="86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8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Markov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can express a probability of ending up in a state with a reward based on the entire history:</a:t>
            </a:r>
          </a:p>
          <a:p>
            <a:endParaRPr lang="en-US" dirty="0"/>
          </a:p>
          <a:p>
            <a:r>
              <a:rPr lang="en-US" dirty="0" smtClean="0"/>
              <a:t>We can also define it based on the previous state and action only:</a:t>
            </a:r>
          </a:p>
          <a:p>
            <a:endParaRPr lang="en-US" dirty="0"/>
          </a:p>
          <a:p>
            <a:r>
              <a:rPr lang="en-US" dirty="0" smtClean="0"/>
              <a:t>If the probabilities are equal we satisfy the property</a:t>
            </a:r>
          </a:p>
          <a:p>
            <a:pPr marL="742950" lvl="2" indent="-342900"/>
            <a:r>
              <a:rPr lang="en-US" dirty="0"/>
              <a:t>True for the quantified self?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95" y="2753761"/>
            <a:ext cx="6451389" cy="5579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93" y="3979367"/>
            <a:ext cx="3711085" cy="58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42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MDP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assume the property is satisfied</a:t>
            </a:r>
          </a:p>
          <a:p>
            <a:r>
              <a:rPr lang="en-US" dirty="0" smtClean="0"/>
              <a:t>We can model our problem as a Markov Decision Process (MDP) with a finite number of states</a:t>
            </a:r>
          </a:p>
          <a:p>
            <a:r>
              <a:rPr lang="en-US" dirty="0" smtClean="0"/>
              <a:t>Transition probability from one state </a:t>
            </a:r>
            <a:r>
              <a:rPr lang="en-US" i="1" dirty="0" smtClean="0"/>
              <a:t>s</a:t>
            </a:r>
            <a:r>
              <a:rPr lang="en-US" dirty="0" smtClean="0"/>
              <a:t> tot a state </a:t>
            </a:r>
            <a:r>
              <a:rPr lang="en-US" i="1" dirty="0" smtClean="0"/>
              <a:t>s’</a:t>
            </a:r>
            <a:r>
              <a:rPr lang="en-US" dirty="0" smtClean="0"/>
              <a:t>:</a:t>
            </a:r>
          </a:p>
          <a:p>
            <a:r>
              <a:rPr lang="en-US" dirty="0" smtClean="0"/>
              <a:t>The expected reward for this transition: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475" y="4274154"/>
            <a:ext cx="4878606" cy="6022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96" y="5453534"/>
            <a:ext cx="4767257" cy="43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9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MDP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29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policy selects a probability of an action in a state: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For a policy π, the expected value in a state </a:t>
            </a:r>
            <a:r>
              <a:rPr lang="en-US" i="1" dirty="0" smtClean="0"/>
              <a:t>s </a:t>
            </a:r>
            <a:r>
              <a:rPr lang="en-US" dirty="0" smtClean="0"/>
              <a:t>given that we </a:t>
            </a:r>
            <a:r>
              <a:rPr lang="en-US" dirty="0"/>
              <a:t>follow </a:t>
            </a:r>
            <a:r>
              <a:rPr lang="en-US" dirty="0" smtClean="0"/>
              <a:t>policy π thereafter is called the state-value function:</a:t>
            </a:r>
          </a:p>
          <a:p>
            <a:endParaRPr lang="en-US" dirty="0"/>
          </a:p>
          <a:p>
            <a:r>
              <a:rPr lang="en-US" dirty="0" smtClean="0"/>
              <a:t>And the expected return of a policy if we select action </a:t>
            </a:r>
            <a:r>
              <a:rPr lang="en-US" i="1" dirty="0" smtClean="0"/>
              <a:t>a </a:t>
            </a:r>
            <a:r>
              <a:rPr lang="en-US" dirty="0" smtClean="0"/>
              <a:t>in state </a:t>
            </a:r>
            <a:r>
              <a:rPr lang="en-US" i="1" dirty="0" smtClean="0"/>
              <a:t>s </a:t>
            </a:r>
            <a:r>
              <a:rPr lang="en-US" dirty="0" smtClean="0"/>
              <a:t>is called the action-value function: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64" y="4092456"/>
            <a:ext cx="3433196" cy="501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64" y="5723167"/>
            <a:ext cx="3905088" cy="5268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64" y="2426383"/>
            <a:ext cx="843901" cy="4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07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MDP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We want to find policies with the highest state-value function over all states:</a:t>
            </a:r>
          </a:p>
          <a:p>
            <a:endParaRPr lang="en-US" dirty="0"/>
          </a:p>
          <a:p>
            <a:r>
              <a:rPr lang="en-US" dirty="0" smtClean="0"/>
              <a:t>Similarly we want to find the optimal action-value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64" y="2780237"/>
            <a:ext cx="2474379" cy="5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53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MDP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Example: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630" y="2183287"/>
            <a:ext cx="4479535" cy="42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27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One Step </a:t>
            </a:r>
            <a:r>
              <a:rPr lang="en-US" dirty="0" err="1" smtClean="0"/>
              <a:t>Sarsa</a:t>
            </a:r>
            <a:r>
              <a:rPr lang="en-US" dirty="0" smtClean="0"/>
              <a:t> 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Let us start learning</a:t>
            </a:r>
          </a:p>
          <a:p>
            <a:r>
              <a:rPr lang="en-US" dirty="0" smtClean="0"/>
              <a:t>Let Q(</a:t>
            </a:r>
            <a:r>
              <a:rPr lang="en-US" dirty="0" err="1" smtClean="0"/>
              <a:t>S</a:t>
            </a:r>
            <a:r>
              <a:rPr lang="en-US" baseline="-25000" dirty="0" err="1" smtClean="0"/>
              <a:t>t</a:t>
            </a:r>
            <a:r>
              <a:rPr lang="en-US" dirty="0" err="1" smtClean="0"/>
              <a:t>,A</a:t>
            </a:r>
            <a:r>
              <a:rPr lang="en-US" baseline="-25000" dirty="0" err="1" smtClean="0"/>
              <a:t>t</a:t>
            </a:r>
            <a:r>
              <a:rPr lang="en-US" dirty="0" smtClean="0"/>
              <a:t>) denote the learned action value function for a policy π</a:t>
            </a:r>
          </a:p>
          <a:p>
            <a:r>
              <a:rPr lang="en-US" dirty="0" smtClean="0"/>
              <a:t>Let us operationalize our goal: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59" y="3828802"/>
            <a:ext cx="4431647" cy="203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9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One Step </a:t>
            </a:r>
            <a:r>
              <a:rPr lang="en-US" dirty="0" err="1" smtClean="0"/>
              <a:t>Sarsa</a:t>
            </a:r>
            <a:r>
              <a:rPr lang="en-US" dirty="0" smtClean="0"/>
              <a:t> 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We update our value for the state as follows:</a:t>
            </a:r>
          </a:p>
          <a:p>
            <a:endParaRPr lang="en-US" dirty="0"/>
          </a:p>
          <a:p>
            <a:r>
              <a:rPr lang="en-US" dirty="0" smtClean="0"/>
              <a:t>We select the action based on these Q-values, an example is </a:t>
            </a:r>
            <a:r>
              <a:rPr lang="en-US" dirty="0" err="1" smtClean="0"/>
              <a:t>ε</a:t>
            </a:r>
            <a:r>
              <a:rPr lang="en-US" dirty="0" smtClean="0"/>
              <a:t>-greedy: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48" y="2737523"/>
            <a:ext cx="7071312" cy="5395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47" y="4385191"/>
            <a:ext cx="6629319" cy="16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02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One Step </a:t>
            </a:r>
            <a:r>
              <a:rPr lang="en-US" dirty="0" err="1" smtClean="0"/>
              <a:t>Sarsa</a:t>
            </a:r>
            <a:r>
              <a:rPr lang="en-US" dirty="0" smtClean="0"/>
              <a:t> 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Or alternatively a </a:t>
            </a:r>
            <a:r>
              <a:rPr lang="en-US" dirty="0" err="1" smtClean="0"/>
              <a:t>softmax</a:t>
            </a:r>
            <a:r>
              <a:rPr lang="en-US" dirty="0" smtClean="0"/>
              <a:t> (</a:t>
            </a:r>
            <a:r>
              <a:rPr lang="en-US" dirty="0" err="1" smtClean="0"/>
              <a:t>τ</a:t>
            </a:r>
            <a:r>
              <a:rPr lang="en-US" dirty="0" smtClean="0"/>
              <a:t> is temperature):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21" y="2205825"/>
            <a:ext cx="3547240" cy="132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9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One Step </a:t>
            </a:r>
            <a:r>
              <a:rPr lang="en-US" dirty="0" err="1" smtClean="0"/>
              <a:t>Sarsa</a:t>
            </a:r>
            <a:r>
              <a:rPr lang="en-US" dirty="0" smtClean="0"/>
              <a:t> 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Complete algorithm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611" y="2176241"/>
            <a:ext cx="7294454" cy="389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05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One Step </a:t>
            </a:r>
            <a:r>
              <a:rPr lang="en-US" dirty="0" err="1" smtClean="0"/>
              <a:t>Sarsa</a:t>
            </a:r>
            <a:r>
              <a:rPr lang="en-US" dirty="0" smtClean="0"/>
              <a:t> 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 err="1" smtClean="0"/>
              <a:t>Sarsa</a:t>
            </a:r>
            <a:r>
              <a:rPr lang="en-US" dirty="0" smtClean="0"/>
              <a:t>, we pick our actions in the same way at each step</a:t>
            </a:r>
          </a:p>
          <a:p>
            <a:r>
              <a:rPr lang="en-US" dirty="0" smtClean="0"/>
              <a:t>This is called </a:t>
            </a:r>
            <a:r>
              <a:rPr lang="en-US" i="1" dirty="0" smtClean="0"/>
              <a:t>on-policy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91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Q-Learning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For Q-learning, we do not perform the next action before updating our Q-values</a:t>
            </a:r>
          </a:p>
          <a:p>
            <a:r>
              <a:rPr lang="en-US" dirty="0" smtClean="0"/>
              <a:t>We just assume that we select the highest value in the next state</a:t>
            </a:r>
          </a:p>
          <a:p>
            <a:r>
              <a:rPr lang="en-US" i="1" dirty="0" smtClean="0"/>
              <a:t>Off-policy </a:t>
            </a:r>
            <a:r>
              <a:rPr lang="en-US" dirty="0" smtClean="0"/>
              <a:t>approach</a:t>
            </a:r>
            <a:endParaRPr lang="en-US" i="1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Q-learning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Complete algorithm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33" y="2217462"/>
            <a:ext cx="7268111" cy="289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9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Multiple steps ahead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Previously we only looked one step ahead, and could not put credit to actions that contributed longer in the past</a:t>
            </a:r>
          </a:p>
          <a:p>
            <a:r>
              <a:rPr lang="en-US" dirty="0" smtClean="0"/>
              <a:t>Eligibility traces allow us to do this</a:t>
            </a:r>
          </a:p>
          <a:p>
            <a:r>
              <a:rPr lang="en-US" dirty="0" smtClean="0"/>
              <a:t>We use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t</a:t>
            </a:r>
            <a:r>
              <a:rPr lang="en-US" dirty="0" smtClean="0"/>
              <a:t>(</a:t>
            </a:r>
            <a:r>
              <a:rPr lang="en-US" dirty="0" err="1" smtClean="0"/>
              <a:t>s,a</a:t>
            </a:r>
            <a:r>
              <a:rPr lang="en-US" dirty="0" smtClean="0"/>
              <a:t>) to denote an eligibility trace</a:t>
            </a:r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39" y="4381933"/>
            <a:ext cx="7100651" cy="13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35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Multiple steps ahead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And we include this in our update equations</a:t>
            </a:r>
          </a:p>
          <a:p>
            <a:pPr lvl="1"/>
            <a:r>
              <a:rPr lang="en-US" dirty="0" smtClean="0"/>
              <a:t>The more frequently an action is selection, the more we update the values</a:t>
            </a:r>
          </a:p>
          <a:p>
            <a:pPr lvl="1"/>
            <a:r>
              <a:rPr lang="en-US" dirty="0" smtClean="0"/>
              <a:t>For </a:t>
            </a:r>
            <a:r>
              <a:rPr lang="en-US" dirty="0" err="1" smtClean="0"/>
              <a:t>Sarsa</a:t>
            </a:r>
            <a:r>
              <a:rPr lang="en-US" dirty="0" smtClean="0"/>
              <a:t>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For Q-learning: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31" y="3637738"/>
            <a:ext cx="7134081" cy="456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30" y="4656432"/>
            <a:ext cx="7737937" cy="54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3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Approximate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have assumed a value for each possible Q(S,A), but is this realistic?</a:t>
            </a:r>
          </a:p>
          <a:p>
            <a:pPr lvl="1"/>
            <a:r>
              <a:rPr lang="en-US" dirty="0" smtClean="0"/>
              <a:t>Nope, there might be many</a:t>
            </a:r>
          </a:p>
          <a:p>
            <a:pPr lvl="1"/>
            <a:r>
              <a:rPr lang="en-US" dirty="0" smtClean="0"/>
              <a:t>We can build a model that predicts the value for Q(S,A)</a:t>
            </a:r>
          </a:p>
          <a:p>
            <a:pPr lvl="1"/>
            <a:r>
              <a:rPr lang="en-US" dirty="0" smtClean="0"/>
              <a:t>This is a “standard” learning problem we have seen so far, assume a certain model          </a:t>
            </a:r>
            <a:br>
              <a:rPr lang="en-US" dirty="0" smtClean="0"/>
            </a:br>
            <a:r>
              <a:rPr lang="en-US" dirty="0" smtClean="0"/>
              <a:t>with weights </a:t>
            </a:r>
            <a:r>
              <a:rPr lang="en-US" b="1" dirty="0" smtClean="0"/>
              <a:t>w </a:t>
            </a:r>
            <a:r>
              <a:rPr lang="en-US" dirty="0" smtClean="0"/>
              <a:t>(e.g. a neural network)</a:t>
            </a:r>
          </a:p>
          <a:p>
            <a:pPr lvl="1"/>
            <a:r>
              <a:rPr lang="en-US" dirty="0" smtClean="0"/>
              <a:t>We define the error as: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80" y="5494567"/>
            <a:ext cx="3632941" cy="88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309" y="4265562"/>
            <a:ext cx="1489482" cy="49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Handling continuous values in the state space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22967"/>
          </a:xfrm>
        </p:spPr>
        <p:txBody>
          <a:bodyPr>
            <a:normAutofit/>
          </a:bodyPr>
          <a:lstStyle/>
          <a:p>
            <a:r>
              <a:rPr lang="en-US" dirty="0" smtClean="0"/>
              <a:t>Final part:</a:t>
            </a:r>
          </a:p>
          <a:p>
            <a:pPr lvl="1"/>
            <a:r>
              <a:rPr lang="en-US" dirty="0" smtClean="0"/>
              <a:t>We have states represented by continuous values, what then?</a:t>
            </a:r>
          </a:p>
          <a:p>
            <a:pPr lvl="1"/>
            <a:r>
              <a:rPr lang="en-US" dirty="0" smtClean="0"/>
              <a:t>We have an infinite state space</a:t>
            </a:r>
          </a:p>
          <a:p>
            <a:pPr lvl="1"/>
            <a:r>
              <a:rPr lang="en-US" dirty="0" smtClean="0"/>
              <a:t>We need to discretize this</a:t>
            </a:r>
          </a:p>
          <a:p>
            <a:pPr lvl="1"/>
            <a:r>
              <a:rPr lang="en-US" dirty="0" smtClean="0"/>
              <a:t>We can use the U-tree algorithm for this purpose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82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Handling continuous values in the state space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We build a state tree, that maps our continuous values to a state</a:t>
            </a:r>
          </a:p>
          <a:p>
            <a:pPr lvl="1"/>
            <a:r>
              <a:rPr lang="en-US" dirty="0" smtClean="0"/>
              <a:t>We start with a single leaf</a:t>
            </a:r>
          </a:p>
          <a:p>
            <a:pPr lvl="1"/>
            <a:r>
              <a:rPr lang="en-US" dirty="0" smtClean="0"/>
              <a:t>We collect data for a while</a:t>
            </a:r>
          </a:p>
          <a:p>
            <a:pPr lvl="1"/>
            <a:r>
              <a:rPr lang="en-US" dirty="0" smtClean="0"/>
              <a:t>For all attributes X</a:t>
            </a:r>
            <a:r>
              <a:rPr lang="en-US" baseline="-25000" dirty="0" smtClean="0"/>
              <a:t>i</a:t>
            </a:r>
            <a:r>
              <a:rPr lang="en-US" dirty="0" smtClean="0"/>
              <a:t> we try different splits based on the (sorted) values we have collected</a:t>
            </a:r>
          </a:p>
          <a:p>
            <a:pPr lvl="1"/>
            <a:r>
              <a:rPr lang="en-US" dirty="0" smtClean="0"/>
              <a:t>We test whether the splits result in a significant difference in Q-values using the Kolmogorov Smirnov test</a:t>
            </a:r>
          </a:p>
          <a:p>
            <a:pPr lvl="1"/>
            <a:r>
              <a:rPr lang="en-US" dirty="0" smtClean="0"/>
              <a:t>We select the attribute with the lowest p-value and split on it (if below 0.05)</a:t>
            </a:r>
          </a:p>
          <a:p>
            <a:pPr lvl="1"/>
            <a:r>
              <a:rPr lang="en-US" dirty="0" smtClean="0"/>
              <a:t>We continue collecting data again and repeat the procedure per leaf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5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15326</TotalTime>
  <Words>930</Words>
  <Application>Microsoft Macintosh PowerPoint</Application>
  <PresentationFormat>On-screen Show (4:3)</PresentationFormat>
  <Paragraphs>166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Machine Learning for the Quantified Self</vt:lpstr>
      <vt:lpstr>Overview</vt:lpstr>
      <vt:lpstr>Basics of Reinforcement Learning (1)</vt:lpstr>
      <vt:lpstr>Basics of Reinforcement Learning (2)</vt:lpstr>
      <vt:lpstr>Basics of Reinforcement Learning (3)</vt:lpstr>
      <vt:lpstr>Basics of Reinforcement Learning (4)</vt:lpstr>
      <vt:lpstr>Markov Property</vt:lpstr>
      <vt:lpstr>MDP (1)</vt:lpstr>
      <vt:lpstr>MDP (2)</vt:lpstr>
      <vt:lpstr>MDP (3)</vt:lpstr>
      <vt:lpstr>MDP (4)</vt:lpstr>
      <vt:lpstr>One Step Sarsa  (1)</vt:lpstr>
      <vt:lpstr>One Step Sarsa  (2)</vt:lpstr>
      <vt:lpstr>One Step Sarsa  (3)</vt:lpstr>
      <vt:lpstr>One Step Sarsa  (4)</vt:lpstr>
      <vt:lpstr>One Step Sarsa  (5)</vt:lpstr>
      <vt:lpstr>Q-Learning (1)</vt:lpstr>
      <vt:lpstr>Q-learning (2)</vt:lpstr>
      <vt:lpstr>Multiple steps ahead (1)</vt:lpstr>
      <vt:lpstr>Multiple steps ahead (2)</vt:lpstr>
      <vt:lpstr>Approximate solutions</vt:lpstr>
      <vt:lpstr>Handling continuous values in the state space (1)</vt:lpstr>
      <vt:lpstr>Handling continuous values in the state space (2)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265</cp:revision>
  <dcterms:created xsi:type="dcterms:W3CDTF">2014-06-23T06:50:30Z</dcterms:created>
  <dcterms:modified xsi:type="dcterms:W3CDTF">2017-09-03T14:47:48Z</dcterms:modified>
</cp:coreProperties>
</file>